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1.xml" ContentType="application/vnd.openxmlformats-officedocument.drawingml.chart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678baf9e60e4afa" /><Relationship Type="http://schemas.openxmlformats.org/officeDocument/2006/relationships/extended-properties" Target="/docProps/app.xml" Id="R32f77d5d14414837" /><Relationship Type="http://schemas.openxmlformats.org/officeDocument/2006/relationships/officeDocument" Target="/ppt/presentation.xml" Id="R53849365a4c3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a3c559bd24d8d"/>
  </p:sldMasterIdLst>
  <p:notesMasterIdLst>
    <p:notesMasterId xmlns:r="http://schemas.openxmlformats.org/officeDocument/2006/relationships" r:id="R29b80a0d6fcd4e09"/>
  </p:notesMasterIdLst>
  <p:sldIdLst>
    <p:sldId xmlns:r="http://schemas.openxmlformats.org/officeDocument/2006/relationships" id="256" r:id="R8617e58271b24176"/>
    <p:sldId xmlns:r="http://schemas.openxmlformats.org/officeDocument/2006/relationships" id="257" r:id="R50feef1c83754e39"/>
    <p:sldId xmlns:r="http://schemas.openxmlformats.org/officeDocument/2006/relationships" id="258" r:id="R4cd2a3a70664486f"/>
    <p:sldId xmlns:r="http://schemas.openxmlformats.org/officeDocument/2006/relationships" id="259" r:id="Rf63b5c78cdb54a7e"/>
    <p:sldId xmlns:r="http://schemas.openxmlformats.org/officeDocument/2006/relationships" id="260" r:id="R59e50ca19bef44ed"/>
    <p:sldId xmlns:r="http://schemas.openxmlformats.org/officeDocument/2006/relationships" id="261" r:id="R6de300cb838c4c6a"/>
    <p:sldId xmlns:r="http://schemas.openxmlformats.org/officeDocument/2006/relationships" id="262" r:id="Ra3ef72378da24a83"/>
    <p:sldId xmlns:r="http://schemas.openxmlformats.org/officeDocument/2006/relationships" id="263" r:id="R6ab16fd428894375"/>
    <p:sldId xmlns:r="http://schemas.openxmlformats.org/officeDocument/2006/relationships" id="264" r:id="Reb29cb49c42d4b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d68564378b44127" /><Relationship Type="http://schemas.openxmlformats.org/officeDocument/2006/relationships/slideMaster" Target="/ppt/slideMasters/slideMaster1.xml" Id="Rd3ba3c559bd24d8d" /><Relationship Type="http://schemas.openxmlformats.org/officeDocument/2006/relationships/notesMaster" Target="/ppt/notesMasters/notesMaster1.xml" Id="R29b80a0d6fcd4e09" /><Relationship Type="http://schemas.openxmlformats.org/officeDocument/2006/relationships/presProps" Target="/ppt/presProps.xml" Id="Ra14071e4b85243aa" /><Relationship Type="http://schemas.openxmlformats.org/officeDocument/2006/relationships/tableStyles" Target="/ppt/tableStyles.xml" Id="R172c2854c0824875" /><Relationship Type="http://schemas.openxmlformats.org/officeDocument/2006/relationships/slide" Target="/ppt/slides/slide1.xml" Id="R8617e58271b24176" /><Relationship Type="http://schemas.openxmlformats.org/officeDocument/2006/relationships/slide" Target="/ppt/slides/slide2.xml" Id="R50feef1c83754e39" /><Relationship Type="http://schemas.openxmlformats.org/officeDocument/2006/relationships/slide" Target="/ppt/slides/slide3.xml" Id="R4cd2a3a70664486f" /><Relationship Type="http://schemas.openxmlformats.org/officeDocument/2006/relationships/slide" Target="/ppt/slides/slide4.xml" Id="Rf63b5c78cdb54a7e" /><Relationship Type="http://schemas.openxmlformats.org/officeDocument/2006/relationships/slide" Target="/ppt/slides/slide5.xml" Id="R59e50ca19bef44ed" /><Relationship Type="http://schemas.openxmlformats.org/officeDocument/2006/relationships/slide" Target="/ppt/slides/slide6.xml" Id="R6de300cb838c4c6a" /><Relationship Type="http://schemas.openxmlformats.org/officeDocument/2006/relationships/slide" Target="/ppt/slides/slide7.xml" Id="Ra3ef72378da24a83" /><Relationship Type="http://schemas.openxmlformats.org/officeDocument/2006/relationships/slide" Target="/ppt/slides/slide8.xml" Id="R6ab16fd428894375" /><Relationship Type="http://schemas.openxmlformats.org/officeDocument/2006/relationships/slide" Target="/ppt/slides/slide9.xml" Id="Reb29cb49c42d4b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0bd6097a4a84ad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759666515d84088" /><Relationship Type="http://schemas.openxmlformats.org/officeDocument/2006/relationships/notesMaster" Target="/ppt/notesMasters/notesMaster1.xml" Id="Rfa014799a6af4dd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d79a4e6c3ba4789" /><Relationship Type="http://schemas.openxmlformats.org/officeDocument/2006/relationships/notesMaster" Target="/ppt/notesMasters/notesMaster1.xml" Id="Rfb7e88b02eeb4b0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c52e207dc2043c0" /><Relationship Type="http://schemas.openxmlformats.org/officeDocument/2006/relationships/notesMaster" Target="/ppt/notesMasters/notesMaster1.xml" Id="R66d29e1f74dd44a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c6cb93cd5264527" /><Relationship Type="http://schemas.openxmlformats.org/officeDocument/2006/relationships/notesMaster" Target="/ppt/notesMasters/notesMaster1.xml" Id="Rfdb80baf0158453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bc228602e264ba0" /><Relationship Type="http://schemas.openxmlformats.org/officeDocument/2006/relationships/notesMaster" Target="/ppt/notesMasters/notesMaster1.xml" Id="R5cebadb3db7242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edbbf6c1874cd3" /><Relationship Type="http://schemas.openxmlformats.org/officeDocument/2006/relationships/notesMaster" Target="/ppt/notesMasters/notesMaster1.xml" Id="Rab96dd5a39ce45a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14ba6ad61f74fd8" /><Relationship Type="http://schemas.openxmlformats.org/officeDocument/2006/relationships/notesMaster" Target="/ppt/notesMasters/notesMaster1.xml" Id="Rbb773789d664417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3f502caa79b4d41" /><Relationship Type="http://schemas.openxmlformats.org/officeDocument/2006/relationships/notesMaster" Target="/ppt/notesMasters/notesMaster1.xml" Id="R7f12d4a2e715482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6c7e290d77a469f" /><Relationship Type="http://schemas.openxmlformats.org/officeDocument/2006/relationships/notesMaster" Target="/ppt/notesMasters/notesMaster1.xml" Id="Rde11e730694e4fb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발표의 목적이 드러나는 한 문장으로, 하단 메타 정보는 배포 버전 기준으로 갱신합니다.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첫 장에는 완료한 일보다 현재 상태, 근거, 필요한 결정을 압축합니다. 모든 수치는 같은 기준일을 사용합니다.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차트 데이터 시트에서 계획과 실제 값을 교체하고, 우측에는 차이를 설명하는 원인과 회복 행동만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상태 색상만 표시하지 말고 검수 가능한 완료 결과, 다음 약속, 필요한 지원을 한 행에 연결합니다.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일정 변경은 새 날짜만 덮어쓰지 말고 기존 기준선, 변경 이유, 후속 영향과 승인 기록을 남깁니다.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추측과 사실을 분리하고, 책임자와 기한이 없는 항목은 열린 질문으로 남기지 않습니다.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의사결정 안건마다 선택지, 권고, 지연 시 영향, 결정자와 기한을 적고 회의 직후 결과를 갱신합니다.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활동 계획이 아니라 다음 보고 시점에 검수할 수 있는 결과와 책임·완료일을 약속합니다.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완성 전 체크리스트로 사용합니다. 불필요한 슬라이드는 삭제하고 문서 전체의 용어와 날짜 기준을 통일하세요.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42d6a104049c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ea022d68944a80" /><Relationship Type="http://schemas.openxmlformats.org/officeDocument/2006/relationships/slideLayout" Target="/ppt/slideLayouts/slideLayout1.xml" Id="R14668c34f3c049d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68c34f3c049d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88bb3e734b63" /><Relationship Type="http://schemas.openxmlformats.org/officeDocument/2006/relationships/notesSlide" Target="/ppt/notesSlides/notesSlide1.xml" Id="R4977c6185179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11c0ef1e9478b" /><Relationship Type="http://schemas.openxmlformats.org/officeDocument/2006/relationships/notesSlide" Target="/ppt/notesSlides/notesSlide2.xml" Id="Re31fa7436762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ebcded554376" /><Relationship Type="http://schemas.openxmlformats.org/officeDocument/2006/relationships/chart" Target="/ppt/slides/charts/chart1.xml" Id="R853abe5d8264443a" /><Relationship Type="http://schemas.openxmlformats.org/officeDocument/2006/relationships/notesSlide" Target="/ppt/notesSlides/notesSlide3.xml" Id="R52f27a924422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1f22938604f7c" /><Relationship Type="http://schemas.openxmlformats.org/officeDocument/2006/relationships/notesSlide" Target="/ppt/notesSlides/notesSlide4.xml" Id="Rf8ada408d13a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890a318c489b" /><Relationship Type="http://schemas.openxmlformats.org/officeDocument/2006/relationships/notesSlide" Target="/ppt/notesSlides/notesSlide5.xml" Id="Ra61af7b6df45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aea373054926" /><Relationship Type="http://schemas.openxmlformats.org/officeDocument/2006/relationships/notesSlide" Target="/ppt/notesSlides/notesSlide6.xml" Id="R4d8914469261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874fb068b44cf" /><Relationship Type="http://schemas.openxmlformats.org/officeDocument/2006/relationships/notesSlide" Target="/ppt/notesSlides/notesSlide7.xml" Id="R691045199822422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5da0caaf4d63" /><Relationship Type="http://schemas.openxmlformats.org/officeDocument/2006/relationships/notesSlide" Target="/ppt/notesSlides/notesSlide8.xml" Id="R39b87ad841b3478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ab6be15764c5b" /><Relationship Type="http://schemas.openxmlformats.org/officeDocument/2006/relationships/notesSlide" Target="/ppt/notesSlides/notesSlide9.xml" Id="R6ef98c7556ac4a92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계획</c:v>
          </c:tx>
          <c:spPr>
            <a:ln xmlns:a="http://schemas.openxmlformats.org/drawingml/2006/main" w="28575">
              <a:solidFill>
                <a:srgbClr val="9AA8A0"/>
              </a:solidFill>
              <a:prstDash val="dash"/>
            </a:ln>
          </c:spPr>
          <c:marker>
            <c:symbol val="circle"/>
            <c:size val="7"/>
            <c:spPr>
              <a:solidFill xmlns:a="http://schemas.openxmlformats.org/drawingml/2006/main">
                <a:srgbClr val="9AA8A0"/>
              </a:solidFill>
            </c:spPr>
          </c:marker>
          <c:cat>
            <c:strLit>
              <c:ptCount val="6"/>
              <c:pt idx="0">
                <c:v>W1</c:v>
              </c:pt>
              <c:pt idx="1">
                <c:v>W2</c:v>
              </c:pt>
              <c:pt idx="2">
                <c:v>W3</c:v>
              </c:pt>
              <c:pt idx="3">
                <c:v>W4</c:v>
              </c:pt>
              <c:pt idx="4">
                <c:v>W5</c:v>
              </c:pt>
              <c:pt idx="5">
                <c:v>W6</c:v>
              </c:pt>
            </c:strLit>
          </c:cat>
          <c:val>
            <c:numLit>
              <c:formatCode>0%</c:formatCode>
              <c:ptCount val="6"/>
              <c:pt idx="0">
                <c:v>0.1</c:v>
              </c:pt>
              <c:pt idx="1">
                <c:v>0.24</c:v>
              </c:pt>
              <c:pt idx="2">
                <c:v>0.41</c:v>
              </c:pt>
              <c:pt idx="3">
                <c:v>0.6</c:v>
              </c:pt>
              <c:pt idx="4">
                <c:v>0.79</c:v>
              </c:pt>
              <c:pt idx="5">
                <c:v>1</c:v>
              </c:pt>
            </c:numLit>
          </c:val>
        </c:ser>
        <c:ser>
          <c:idx val="1"/>
          <c:order val="1"/>
          <c:tx>
            <c:v>실제</c:v>
          </c:tx>
          <c:spPr>
            <a:ln xmlns:a="http://schemas.openxmlformats.org/drawingml/2006/main" w="38100">
              <a:solidFill>
                <a:srgbClr val="1F6B51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1F6B51"/>
              </a:solidFill>
            </c:spPr>
          </c:marker>
          <c:cat>
            <c:strLit>
              <c:ptCount val="6"/>
              <c:pt idx="0">
                <c:v>W1</c:v>
              </c:pt>
              <c:pt idx="1">
                <c:v>W2</c:v>
              </c:pt>
              <c:pt idx="2">
                <c:v>W3</c:v>
              </c:pt>
              <c:pt idx="3">
                <c:v>W4</c:v>
              </c:pt>
              <c:pt idx="4">
                <c:v>W5</c:v>
              </c:pt>
              <c:pt idx="5">
                <c:v>W6</c:v>
              </c:pt>
            </c:strLit>
          </c:cat>
          <c:val>
            <c:numLit>
              <c:formatCode>0%</c:formatCode>
              <c:ptCount val="6"/>
              <c:pt idx="0">
                <c:v>0.09</c:v>
              </c:pt>
              <c:pt idx="1">
                <c:v>0.23</c:v>
              </c:pt>
              <c:pt idx="2">
                <c:v>0.39</c:v>
              </c:pt>
              <c:pt idx="3">
                <c:v>0.56</c:v>
              </c:pt>
              <c:pt idx="4">
                <c:v>0.74</c:v>
              </c:pt>
              <c:pt idx="5">
                <c:v>0.92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FE5D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6736D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FE5DF"/>
              </a:solidFill>
              <a:prstDash val="solid"/>
            </a:ln>
          </c:spPr>
        </c:majorGridlines>
        <c:numFmt formatCode="0%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6736D"/>
                </a:solidFill>
              </a:defRPr>
            </a:pPr>
          </a:p>
        </c:txPr>
        <c:crossAx val="48650112"/>
        <c:crossBetween val="between"/>
        <c:majorUnit val="0.2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DFE5D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200">
              <a:solidFill>
                <a:srgbClr val="66736D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BFAF6"/>
    </a:solidFill>
    <a:ln xmlns:a="http://schemas.openxmlformats.org/drawingml/2006/main" w="0">
      <a:solidFill>
        <a:srgbClr val="FBFAF6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998CF6-1105-494A-98E6-BAE6B52899A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0">
            <a:solidFill>
              <a:srgbClr val="715917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0B2AE558-7C8C-49E8-B83B-0CFE20AE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2A81D82F-F3BB-459A-869E-01A1B13725D0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158115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231E"/>
                </a:solidFill>
              </a:defRPr>
            </a:pPr>
            <a:r>
              <a:rPr sz="4350" b="1">
                <a:solidFill>
                  <a:srgbClr val="17231E"/>
                </a:solidFill>
              </a:rPr>
              <a:t>[프로젝트명] 주간 보고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F65B2FF8-6753-478C-878C-C47748C8F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685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상태를 나열하지 않고 이번 주 판단과 다음 주 약속이 보이도록 구성했습니다.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C24434-22BC-4EFB-8071-EF2BB14118B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7239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4E1661-A5A7-485D-9873-1E2885D83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676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31E"/>
                </a:solidFill>
              </a:defRPr>
            </a:pPr>
            <a:r>
              <a:rPr sz="1350" b="0">
                <a:solidFill>
                  <a:srgbClr val="17231E"/>
                </a:solidFill>
              </a:rPr>
              <a:t>보고 주차 [YYYY년 W00]  ·  기준일 [YYYY.MM.DD]  ·  PM [이름]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76620F-9CB1-4D23-9DDC-49035A4A664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99060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890D9F9B-3606-4667-8468-6B56DEF5E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190625"/>
            <a:ext cx="1333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700" b="1">
                <a:solidFill>
                  <a:srgbClr val="1F4A3E"/>
                </a:solidFill>
              </a:defRPr>
            </a:pPr>
            <a:r>
              <a:rPr sz="870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64AC7B-C0E2-4A2B-A8FE-8DEF4862D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543300"/>
            <a:ext cx="2171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한 줄 결론부터</a:t>
            </a:r>
          </a:p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다음 행동까지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D35FA8-C0A0-4448-934D-174B86663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531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33FCBEC2-3F9D-4BCE-86E1-51115EA97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0769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147157557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16D27571-A3A1-4713-94F3-A1E6381FB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WEEKLY SNAPSHOT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DD3726-1E38-4E0A-8F72-215DC8AB253A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이번 주는 [상태]이며, 한 가지 결정이 필요합니다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E6615D50-B70E-42FB-870C-FCE89D0A8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06964A-8ADC-463F-8C30-35A04A85126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FEE71C-81C7-487D-B9BD-BB6A9351E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한 줄 결론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C63F63-EECA-45B2-A0CE-4B0F86967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10382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31E"/>
                </a:solidFill>
              </a:defRPr>
            </a:pPr>
            <a:r>
              <a:rPr sz="2100" b="1">
                <a:solidFill>
                  <a:srgbClr val="17231E"/>
                </a:solidFill>
              </a:rPr>
              <a:t>[핵심 진척]은 계획대로이며, [이슈] 해소를 위해 [결정]이 필요합니다.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2252B8-148F-4A38-B874-E00BFE24150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E1BF85-6FC9-4B52-9648-BC54B207D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8135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[00]%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18A798-8457-4916-A260-897B05C89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957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6B51"/>
                </a:solidFill>
              </a:defRPr>
            </a:pPr>
            <a:r>
              <a:rPr sz="1200" b="0">
                <a:solidFill>
                  <a:srgbClr val="1F6B51"/>
                </a:solidFill>
              </a:rPr>
              <a:t>전체 진척률 · 기준 명시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6E1A1D-6052-4993-AD12-0F930A7D02D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00990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2B3A67-5924-489F-8728-6BDF2D283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8135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[0/0]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B0F120-1615-417A-BD0D-DC0D2C24E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6957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5D72"/>
                </a:solidFill>
              </a:defRPr>
            </a:pPr>
            <a:r>
              <a:rPr sz="1200" b="0">
                <a:solidFill>
                  <a:srgbClr val="315D72"/>
                </a:solidFill>
              </a:rPr>
              <a:t>이번 주 완료 약속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BE9AC4E-E945-47BA-A30B-A941CDB6494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0990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DB881C-323A-4EDD-B4A3-4C2B25239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8135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15917"/>
                </a:solidFill>
              </a:defRPr>
            </a:pPr>
            <a:r>
              <a:rPr sz="2400" b="1">
                <a:solidFill>
                  <a:srgbClr val="715917"/>
                </a:solidFill>
              </a:rPr>
              <a:t>[0건]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94D3D8-F92F-4D75-BB1F-FEF4A82C7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957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15917"/>
                </a:solidFill>
              </a:defRPr>
            </a:pPr>
            <a:r>
              <a:rPr sz="1200" b="0">
                <a:solidFill>
                  <a:srgbClr val="715917"/>
                </a:solidFill>
              </a:rPr>
              <a:t>의사결정 대기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A9AAA6-B361-46E2-9157-654BD80B404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009900"/>
            <a:ext cx="2705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5F7EDE1-076B-4892-A6CF-872D1EE1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18135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B4359"/>
                </a:solidFill>
              </a:defRPr>
            </a:pPr>
            <a:r>
              <a:rPr sz="2400" b="1">
                <a:solidFill>
                  <a:srgbClr val="7B4359"/>
                </a:solidFill>
              </a:rPr>
              <a:t>[상태]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E3C0F8-CD17-414C-8F3B-780936CDB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69570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B4359"/>
                </a:solidFill>
              </a:defRPr>
            </a:pPr>
            <a:r>
              <a:rPr sz="1200" b="0">
                <a:solidFill>
                  <a:srgbClr val="7B4359"/>
                </a:solidFill>
              </a:rPr>
              <a:t>일정·품질 종합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F4251C9-504F-4720-A49C-C91340586F2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05350"/>
            <a:ext cx="10820400" cy="1009650"/>
          </a:xfrm>
          <a:prstGeom xmlns:a="http://schemas.openxmlformats.org/drawingml/2006/main" prst="roundRect">
            <a:avLst>
              <a:gd name="adj" fmla="val 113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D583E2-5A8F-4B52-8DC6-919EA13EE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530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15917"/>
                </a:solidFill>
              </a:defRPr>
            </a:pPr>
            <a:r>
              <a:rPr sz="1350" b="1">
                <a:solidFill>
                  <a:srgbClr val="715917"/>
                </a:solidFill>
              </a:rPr>
              <a:t>이번 주 결정 요청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BBDCAB-92AB-46F1-A175-3A6DEC92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491490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31E"/>
                </a:solidFill>
              </a:defRPr>
            </a:pPr>
            <a:r>
              <a:rPr sz="1500" b="1">
                <a:solidFill>
                  <a:srgbClr val="17231E"/>
                </a:solidFill>
              </a:rPr>
              <a:t>[결정 내용] · 결정자 [역할] · 필요 시점 [YYYY.MM.DD] · 미결 시 영향 [일정/범위]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B0936A9-AD34-412B-8662-BBC95A81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211E9CA-D653-421B-BADB-9A3D06D88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218270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3517029-168C-4089-A600-0903D33B4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PROGRESS TREND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88F477-2460-4087-9F4E-943BD5B5E7EF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진척은 계획선과 실제선을 함께 봐야 의미가 있습니다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B732682F-F8AD-4543-A9CF-BBC7D77A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43736E-A2F7-47EC-B547-3458CA75FB8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graphicFrame>
        <p:nvGraphicFramePr>
          <p:cNvPr id="18" name="Chart" descr="주간 진척 꺾은선 차트입니다. 계획은 1주차 10%에서 6주차 100%로, 실제는 9%에서 92%로 증가하며 마지막 격차는 8%포인트입니다."/>
          <p:cNvGraphicFramePr/>
          <p:nvPr/>
        </p:nvGraphicFramePr>
        <p:xfrm>
          <a:off xmlns:a="http://schemas.openxmlformats.org/drawingml/2006/main" x="685800" y="1752600"/>
          <a:ext xmlns:a="http://schemas.openxmlformats.org/drawingml/2006/main" cx="78105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53abe5d8264443a"/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C20FFE-757C-44E0-87F1-7F202F99859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85950"/>
            <a:ext cx="2647950" cy="3143250"/>
          </a:xfrm>
          <a:prstGeom xmlns:a="http://schemas.openxmlformats.org/drawingml/2006/main" prst="roundRect">
            <a:avLst>
              <a:gd name="adj" fmla="val 4317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23C207-C274-4B65-B8DF-A71875C39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1336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해석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DD2F24-7611-4959-83C7-3A0B87CCB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647950"/>
            <a:ext cx="2095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• 계획 대비 [–8%p]</a:t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• 차이 원인 [요약]</a:t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• 회복 가능 시점 [W0]</a:t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• 필요한 조치 [행동]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DCC314-BE43-4864-A527-BA7B68465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예시 데이터 · 실제 계획·실적 값으로 교체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4FC8E437-AAD9-4132-829F-6E2A82923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73E6C73-6FF3-437D-AAF8-BF7C68A5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635111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76A606F2-2ABA-43F6-ACDC-39B3D4EF2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WORKSTREAM STATUS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DCE7E7B-A2DD-45D4-A00A-EF021D39F0EF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업무별 상태는 완료 기준과 막힘을 함께 적습니다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D294160D-C02E-4BB4-91FB-C50C30B81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D99839-F5C5-46A3-9099-4104A5034AA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A1E1AE-DF46-4DC7-BDA9-0E8B342F125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07BCA0-E7ED-45E2-8864-0E8CCD263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147348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업무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F9CEDF-BFCA-41F6-8B37-DDD2A66AA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2185" y="1809750"/>
            <a:ext cx="865598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상태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5C5C36-664C-4F5F-9381-690BFDD50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383" y="1809750"/>
            <a:ext cx="2689261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이번 주 완료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36F6A6-E380-42A4-9EFB-C7AD0D417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4244" y="1809750"/>
            <a:ext cx="2689261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다음 주 약속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EEAF95-275D-409E-848C-1D8DBA43E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1809750"/>
            <a:ext cx="195979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막힘/지원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8A21D4-F8F0-4E0F-BCD2-61677BB40C8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C5318A-6E06-4811-ADD7-78EAACD2E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66975"/>
            <a:ext cx="147348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[업무 A]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C82E54-A48A-4B51-A281-80E4965B0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2185" y="2466975"/>
            <a:ext cx="86559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정상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5BA189D-505C-4ACE-8D9B-42237FC6F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383" y="246697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[검수 가능한 결과]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5D3938-F026-4BD5-B0D9-5504A7600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4244" y="246697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[완료일이 있는 약속]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57116C-6ACD-4FBD-A52F-B620FE3BC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2466975"/>
            <a:ext cx="195979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없음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B63CC1-B9C5-443A-944B-B03DB0444D6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9C303A-DBB2-4D50-9E55-9555587B6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33725"/>
            <a:ext cx="147348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[업무 B]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446B8E-79AC-4D51-90E6-C254247F6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2185" y="3133725"/>
            <a:ext cx="86559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주의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7F231A-2731-4EB0-81E2-5DDDD4C86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383" y="313372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[부분 완료 결과]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A90101E-C197-4B12-ADBF-95E85EB6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4244" y="313372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[회복 행동]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4DF2F4-35C9-4F24-8661-2AF6B3222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3133725"/>
            <a:ext cx="195979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[지원 요청]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6A0553-28C0-47A9-B851-EC13FFDC404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F7C6981-AD99-403E-8BDD-2FD9114CE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00475"/>
            <a:ext cx="147348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[업무 C]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4F4E7A-C456-47FA-A5D4-87FF57C8C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2185" y="3800475"/>
            <a:ext cx="86559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정상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07F0322-02D3-40A1-A770-63326AAAD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383" y="380047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[검수 가능한 결과]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AFE2D35-7160-4935-BFFB-FF770453B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4244" y="380047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[완료일이 있는 약속]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D539C0A-D1EE-4DF4-A833-E53342372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3800475"/>
            <a:ext cx="195979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없음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AD6C8C4-1C2A-4E10-B7AD-551B05C7F0B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AD57327-609A-4FD1-8CA0-9BEB15F7B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67225"/>
            <a:ext cx="147348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[업무 D]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EB9F36E-3549-4F82-96C5-CB3317DF4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2185" y="4467225"/>
            <a:ext cx="86559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위험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29F4B97-8663-431A-927C-A233B5E14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383" y="446722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[중단/지연 내용]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7D3428E-ED3E-438A-9B00-1C1B3AE8C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4244" y="4467225"/>
            <a:ext cx="268926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[의사결정 후 계획]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B46468E-E6A1-485E-9408-CAE838F44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04" y="4467225"/>
            <a:ext cx="195979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[결정자/기한]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049C9F6D-B51C-412E-86EA-14EAAB4DC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F02220F-35A0-4E62-BCD6-3A3D05B14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029466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EA89AA96-4729-4327-87DA-E66F99193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MILESTONES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A3374B2-394D-421A-B0DE-31F8EDDB96A1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마일스톤 변동은 기준선과 영향으로 설명합니다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6C495BB5-C92E-4963-9382-9E69FF04F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D744BD-6C22-4575-BDA9-2BFAECEF854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E84C27-8C96-47EF-AA6C-FBB82E8D961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5275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360CD0-EFD3-4F51-8AC8-8F0D69D6925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08BCD3-634D-4214-9F16-70DC09BDE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완료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A87157-E815-486E-9162-1F198A06E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[M1]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7A61EE-16BF-428B-A89E-9C3741CB1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실적 YYYY.MM.DD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51B2C1-A644-47AE-B328-6AF2D682807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3D2E61-7594-4339-95EE-CA41C8298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이번 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F57ABC-A05A-4A49-B744-3246D551E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[M2]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5EFCB6-5F7F-424F-99F7-AA1EF3107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예정 YYYY.MM.DD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C08284-EDFC-4E11-9DB9-C1FD911A114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9D858E-9AF3-4BE0-ADD3-E81CD8143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다음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1337B1-0464-4273-A696-FA9318253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[M3]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6A90C2-4DE6-43CF-A49C-4B4F1249F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예정 YYYY.MM.DD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D4DF58-D1F4-48FC-8A35-C61E6CE6707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9D026A-0A1A-47BD-B35E-EFD86E6A1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최종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E66B57F-7963-44AF-B6F0-CF93C7DCE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[M4]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897788-B87A-4BF7-A731-69CC2672E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예정 YYYY.MM.DD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DCE71F4-8DC7-470C-A8B6-2EDBC5DA485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10820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1EF3CB-BF1C-476B-8AA0-A837C7780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625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15917"/>
                </a:solidFill>
              </a:defRPr>
            </a:pPr>
            <a:r>
              <a:rPr sz="1350" b="1">
                <a:solidFill>
                  <a:srgbClr val="715917"/>
                </a:solidFill>
              </a:rPr>
              <a:t>변경 이력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7F1D36-8961-41A7-B21C-6BCEFACC6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5124450"/>
            <a:ext cx="842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31E"/>
                </a:solidFill>
              </a:defRPr>
            </a:pPr>
            <a:r>
              <a:rPr sz="1500" b="1">
                <a:solidFill>
                  <a:srgbClr val="17231E"/>
                </a:solidFill>
              </a:rPr>
              <a:t>[M3] 기준일 [기존] → [변경] · 원인 [사실] · 후속 영향 [범위] · 승인 [이름/일자]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EB5C082-733F-44C4-B6DC-5A5F1295C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34C30C5-DBBD-48D5-945D-7DBB591AC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48578480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B9D45E0E-FFB3-4C2D-AF79-C71DC6174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ISSUES &amp; RISKS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A6741E9-F058-4E59-847D-FF47530CA99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이슈는 사실·영향·행동·기한으로 관리합니다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8CDD4F4D-0809-4462-9FA2-F51A83006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628FDD-4565-4626-B846-C4082B7A6DA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3794FD-C5B7-41AC-9D6A-AD1DD3BA1BF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FDB356-E3A3-4ACE-A423-92F09367B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878032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구분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E4354E-2B4A-45D7-A731-A35C75F9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6732" y="1809750"/>
            <a:ext cx="2845377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사실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ED2845-D7A7-4198-8C96-B4740AC28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0709" y="1809750"/>
            <a:ext cx="186170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영향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1156D8-8A28-43A3-9057-F5DD9C9A4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014" y="1809750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완화 행동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CBB767-6174-491F-9C46-3EA86801A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6114" y="1809750"/>
            <a:ext cx="161578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책임·기한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65F73F-EC3E-459B-9C1B-728CB41DB5C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ABF859-B786-4C73-9510-DB779E075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66975"/>
            <a:ext cx="878032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이슈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0A8CBD-FC33-466E-9E8E-272D1BD57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6732" y="2466975"/>
            <a:ext cx="2845377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[관찰된 사실]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EE8668-AD15-4033-9436-7A61E9A03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0709" y="2466975"/>
            <a:ext cx="18617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[일정/품질]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67C863-76C0-4750-B5AA-5EC632231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014" y="246697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[완화 행동]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A2F4FB-EC65-4645-B5D5-ACCBDA765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6114" y="2466975"/>
            <a:ext cx="161578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842125-72CB-4BB3-86B3-83310AE110F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86BEBD-2F75-47B9-A47A-88518CD5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33725"/>
            <a:ext cx="878032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리스크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267B9B-A2AA-4B2F-9FEF-4351573BD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6732" y="3133725"/>
            <a:ext cx="2845377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[발생 조건]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FE3F05-A1BF-47B7-BA85-5A1623E19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0709" y="3133725"/>
            <a:ext cx="18617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[가능성/영향]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394A40-3846-4F16-B7CC-4C1EA9809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014" y="31337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[예방·대응]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60DBD5E-8BF4-4DAC-BD2D-6A5877246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6114" y="3133725"/>
            <a:ext cx="161578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45DE4B-7A9C-4997-9440-83052A9114E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FEF0E6-7673-4A16-B0A8-340FDD7B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00475"/>
            <a:ext cx="878032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이슈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6888C7-B261-48AF-A014-2D1BA8242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6732" y="3800475"/>
            <a:ext cx="2845377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[추가 관찰 사실]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E51146-4348-454E-B973-C6055214D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0709" y="3800475"/>
            <a:ext cx="18617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[사용자/범위]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6055D03-BF9D-4AC4-8B2A-26754381D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014" y="380047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[회복 행동]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60B9007-7F81-4E44-9414-4B3DD40DB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6114" y="3800475"/>
            <a:ext cx="161578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8C4BD68-4356-4CB2-841F-7DBE667789C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5C4F6F0-73A5-47B4-9190-F7550A868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67225"/>
            <a:ext cx="878032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리스크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7F1C1AC-1C58-47F6-977F-3D5D51ECC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6732" y="4467225"/>
            <a:ext cx="2845377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[추가 발생 조건]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55F7AD5-1E44-4B22-9BC5-258F2EC99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0709" y="4467225"/>
            <a:ext cx="18617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[비용/일정]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6C0A6C1-4977-4F97-BDE2-8E782E51A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014" y="4467225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[예방·대응]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4B14A6C-7821-45C7-AD63-456298FC8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6114" y="4467225"/>
            <a:ext cx="161578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ED00F31F-23BC-4CBE-8BC9-EC9AB7491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072649A-BEEC-42C6-A435-AC5DD5F4E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285249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17BAEC9-678B-4D51-9105-9942E31B3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DECISION LOG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797749-8B29-4652-9E33-6D7E9465415E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결정 요청은 선택지·권고·지연 영향을 함께 제시합니다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91A9BF91-CC51-46E5-813F-B5250EF5D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DC45B1-6871-412C-965A-D8B0C569207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DE3FCD-A960-41DB-BFFF-FE29150E0E6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F34DE1-DB59-4699-83F0-71B995F64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507593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결정 안건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25BF75-FF26-45E0-A300-292103AC6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6293" y="1809750"/>
            <a:ext cx="312945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선택지·권고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CE3C4E-A83F-4BE2-A88B-D9829CDA8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348" y="1809750"/>
            <a:ext cx="238322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지연 영향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15986F-48E9-440D-9B50-01E797A75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6169" y="1809750"/>
            <a:ext cx="188573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결정자·기한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0CA1F9-837F-4CB3-B319-C8D9B4A75B0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E5D427-AA08-4181-87FB-24F32F17E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86025"/>
            <a:ext cx="2507593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[안건 A]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879C7F-E975-44CE-AB74-6235FE793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6293" y="2486025"/>
            <a:ext cx="312945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A/B · 권고 [A]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F59A64-4A2A-41FA-BE82-9B4DAA2D2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348" y="2486025"/>
            <a:ext cx="238322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[일정·비용 영향]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0C9955-67EA-458E-B87C-0DEBEA219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6169" y="2486025"/>
            <a:ext cx="188573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66491F-B69B-4F5A-B083-FF56C1E6FE5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0342E8-356C-40EB-93BF-E863370B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71825"/>
            <a:ext cx="2507593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[안건 B]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D67CB7-6BDC-4354-B570-23928DA06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6293" y="3171825"/>
            <a:ext cx="312945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A/B · 권고 [B]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5B0B47-1B96-486B-B5E0-EC3ED072B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348" y="3171825"/>
            <a:ext cx="238322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[품질·범위 영향]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E84003-A698-41C3-9EFE-BFF189AE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6169" y="3171825"/>
            <a:ext cx="188573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93ACAE-641B-4439-B766-ED75191D8DA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34103B-CAF4-478B-BCE6-CE9FE050F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2507593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[변경 요청]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56C776-2A4E-4C41-9E20-CBEC9470A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6293" y="3857625"/>
            <a:ext cx="312945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승인/보류 · 권고 [ 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263694-7A51-409B-A24F-ED3CA847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348" y="3857625"/>
            <a:ext cx="238322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[기준선 영향]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9E9777-1903-48E6-8187-792423D60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6169" y="3857625"/>
            <a:ext cx="188573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[이름/일자]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9B33273-0820-45BB-BE3F-3641402A5CA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08204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EDC30C-CB49-47F1-AA50-8F1A7076F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197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이번 회의에서 닫을 것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1169D57-571F-4373-968B-8268C1547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172075"/>
            <a:ext cx="742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[최우선 결정] · 결정 결과 [ ] · 후속 책임 [이름] · 완료일 [YYYY.MM.DD]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BDFDFB4-43D9-4E62-9E21-4D3346F44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8D867E9-0996-4899-B529-2BC1744BE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8730969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00231FFF-408B-4DA1-A288-F26C2FECF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NEXT-WEEK COMMITMENTS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8D4D6E-0FD0-4033-B9F9-D74CFE338716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다음 주 약속은 결과물·책임자·완료일로 적습니다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CAB28E64-5997-4480-981F-C3118D436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DB0392-6C7E-40A1-8FE8-CACEC7D56AE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3DD82B-1C22-4A29-A577-9F428CE15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3E64D3-3B03-4024-80C1-2F0DEC082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반드시 완료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71B2C1-CDF5-4A05-8F59-C05A71A91FC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889841-100D-461B-9EAE-49C21E624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[결과물 A] · [이름/일자]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[결과물 B] · [이름/일자]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F44F9F-A268-4EA3-95E4-082B087F2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2319BB-FCEA-4D68-B5B9-4B895CDD1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결정이 필요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907797-3C27-4E65-B778-1B05DEFD266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1591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0BE9D8-CBC9-4846-88C8-49C1AA22D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[결정 A] · [결정자/일자]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[결정 B] · [결정자/일자]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578709-7684-41F0-8422-50C940A76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41B056-1C19-4A62-A209-9C753D076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미리 예방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5B1601-2189-4A69-971E-D99FAD71143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98A21F-7EC1-4D9C-80F5-65C26DBAD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[리스크 A] · [대응]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[리스크 B] · [대응]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E56678-31E5-4F07-BB13-509341890ED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820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926EC4-8BAB-4562-B47D-0AE181124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197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다음 보고의 한 줄 결론이 되려면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94B99E-85BB-4A9C-BAFF-4738377B3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181600"/>
            <a:ext cx="6515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31E"/>
                </a:solidFill>
              </a:defRPr>
            </a:pPr>
            <a:r>
              <a:rPr sz="1725" b="1">
                <a:solidFill>
                  <a:srgbClr val="17231E"/>
                </a:solidFill>
              </a:rPr>
              <a:t>[다음 주 끝에 반드시 달라져 있어야 하는 상태]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1D2309F0-78E7-4E8F-8721-0CBB64282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B4A9545-99E9-4CCF-8375-5B94A7A9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0166272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F4A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usage-title">
            <a:extLst xmlns:a="http://schemas.openxmlformats.org/drawingml/2006/main">
              <a:ext uri="{FF2B5EF4-FFF2-40B4-BE49-F238E27FC236}">
                <a16:creationId xmlns:a16="http://schemas.microsoft.com/office/drawing/2014/main" id="{E5D2B1C2-B10E-4221-9A12-3A1D4FC3E38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6858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이 슬라이드 묶음을 쓰는 가장 빠른 방법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3CF437-E8B5-4F03-A4F7-28352E278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9DCC7"/>
                </a:solidFill>
              </a:defRPr>
            </a:pPr>
            <a:r>
              <a:rPr sz="1350" b="1">
                <a:solidFill>
                  <a:srgbClr val="B9DCC7"/>
                </a:solidFill>
              </a:rPr>
              <a:t>주간 보고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E21497-9B52-4790-82B3-D74031554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761660-E7F8-4477-B698-07158D202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193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남길 슬라이드 선택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764B5B-79B3-4D76-BC11-16C993E23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383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Snapshot·진척 추세·업무 상태·마일스톤·이슈·다음 약속 중 필요한 장만 남깁니다.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CC9E34-59FC-4BDE-8E35-4F2A033E8FB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98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4BFDCA-4A9C-4B8D-9498-7C094AB40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B77471-E2D7-41AC-B416-C475822FC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956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한 줄 결론 먼저 작성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06985C-173A-454F-82BC-2114F267E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146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‘이번 주에 무엇을 판단해야 하는가’를 제목에 먼저 씁니다.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7E773E-51CF-4DA9-8E4B-218645FC6AF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861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C4DCB3-69F3-455C-8412-CDE09B164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C9FCAB-1CB9-4D04-BE15-9FD324398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719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예시를 실제 값으로 교체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1E1367-827D-433A-AC94-9FD35B312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진척률 기준, 차트 기준일, 일정 변경 이력, 책임자·기한을 갱신합니다.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221699-7BF5-4021-97C2-5CC2B0AC428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624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E2E39C-76E5-4069-AE4D-2834CA67B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1F7EDE-FFD2-4A20-834B-E659EE6F3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482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검토와 배포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442FAF-6DF8-41EE-870B-333656D31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672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회의 직후 결정 로그를 반영하고 다음 주 약속을 담당자에게 확인합니다.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65427B-BFCB-4717-B17F-1EC86DE92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7217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0B8"/>
                </a:solidFill>
              </a:defRPr>
            </a:pPr>
            <a:r>
              <a:rPr sz="1350" b="1">
                <a:solidFill>
                  <a:srgbClr val="FFF0B8"/>
                </a:solidFill>
              </a:rPr>
              <a:t>Haru kick · 모든 핵심 슬라이드에 ‘한 줄 결론’과 ‘다음 행동’을 남기세요.</a:t>
            </a:r>
          </a:p>
        </p:txBody>
      </p:sp>
      <p:sp>
        <p:nvSpPr>
          <p:cNvPr id="19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89307C9-B796-403A-A25E-2BF29C45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7120237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2026-08-31T14:33:37.4000000Z</dcterms:created>
  <dcterms:modified xsi:type="dcterms:W3CDTF">2026-08-31T14:33:37.4000000Z</dcterms:modified>
</coreProperties>
</file>