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1cdbe71ca9f4308" /><Relationship Type="http://schemas.openxmlformats.org/officeDocument/2006/relationships/extended-properties" Target="/docProps/app.xml" Id="R132d02e822474c1f" /><Relationship Type="http://schemas.openxmlformats.org/officeDocument/2006/relationships/officeDocument" Target="/ppt/presentation.xml" Id="R8a34499df31943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adc9f4c3d84681"/>
  </p:sldMasterIdLst>
  <p:notesMasterIdLst>
    <p:notesMasterId xmlns:r="http://schemas.openxmlformats.org/officeDocument/2006/relationships" r:id="Rcf97ced506a44264"/>
  </p:notesMasterIdLst>
  <p:sldIdLst>
    <p:sldId xmlns:r="http://schemas.openxmlformats.org/officeDocument/2006/relationships" id="256" r:id="Rc6b4f48299044a45"/>
    <p:sldId xmlns:r="http://schemas.openxmlformats.org/officeDocument/2006/relationships" id="257" r:id="R60a89e6b2a6f4bac"/>
    <p:sldId xmlns:r="http://schemas.openxmlformats.org/officeDocument/2006/relationships" id="258" r:id="Ra21a7bec5b89425e"/>
    <p:sldId xmlns:r="http://schemas.openxmlformats.org/officeDocument/2006/relationships" id="259" r:id="R1fefdcbfa63e4f4d"/>
    <p:sldId xmlns:r="http://schemas.openxmlformats.org/officeDocument/2006/relationships" id="260" r:id="R932eb223556e45d7"/>
    <p:sldId xmlns:r="http://schemas.openxmlformats.org/officeDocument/2006/relationships" id="261" r:id="Rc24a771845664507"/>
    <p:sldId xmlns:r="http://schemas.openxmlformats.org/officeDocument/2006/relationships" id="262" r:id="Rf4138697fb224763"/>
    <p:sldId xmlns:r="http://schemas.openxmlformats.org/officeDocument/2006/relationships" id="263" r:id="R37e5099bbd2846a9"/>
    <p:sldId xmlns:r="http://schemas.openxmlformats.org/officeDocument/2006/relationships" id="264" r:id="Rb60b3c258f754138"/>
    <p:sldId xmlns:r="http://schemas.openxmlformats.org/officeDocument/2006/relationships" id="265" r:id="R95509ec9b3514f4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498d815e5bd4771" /><Relationship Type="http://schemas.openxmlformats.org/officeDocument/2006/relationships/slideMaster" Target="/ppt/slideMasters/slideMaster1.xml" Id="R9eadc9f4c3d84681" /><Relationship Type="http://schemas.openxmlformats.org/officeDocument/2006/relationships/notesMaster" Target="/ppt/notesMasters/notesMaster1.xml" Id="Rcf97ced506a44264" /><Relationship Type="http://schemas.openxmlformats.org/officeDocument/2006/relationships/presProps" Target="/ppt/presProps.xml" Id="R93669b5e0dde408f" /><Relationship Type="http://schemas.openxmlformats.org/officeDocument/2006/relationships/tableStyles" Target="/ppt/tableStyles.xml" Id="R47a144642ba947d8" /><Relationship Type="http://schemas.openxmlformats.org/officeDocument/2006/relationships/slide" Target="/ppt/slides/slide1.xml" Id="Rc6b4f48299044a45" /><Relationship Type="http://schemas.openxmlformats.org/officeDocument/2006/relationships/slide" Target="/ppt/slides/slide2.xml" Id="R60a89e6b2a6f4bac" /><Relationship Type="http://schemas.openxmlformats.org/officeDocument/2006/relationships/slide" Target="/ppt/slides/slide3.xml" Id="Ra21a7bec5b89425e" /><Relationship Type="http://schemas.openxmlformats.org/officeDocument/2006/relationships/slide" Target="/ppt/slides/slide4.xml" Id="R1fefdcbfa63e4f4d" /><Relationship Type="http://schemas.openxmlformats.org/officeDocument/2006/relationships/slide" Target="/ppt/slides/slide5.xml" Id="R932eb223556e45d7" /><Relationship Type="http://schemas.openxmlformats.org/officeDocument/2006/relationships/slide" Target="/ppt/slides/slide6.xml" Id="Rc24a771845664507" /><Relationship Type="http://schemas.openxmlformats.org/officeDocument/2006/relationships/slide" Target="/ppt/slides/slide7.xml" Id="Rf4138697fb224763" /><Relationship Type="http://schemas.openxmlformats.org/officeDocument/2006/relationships/slide" Target="/ppt/slides/slide8.xml" Id="R37e5099bbd2846a9" /><Relationship Type="http://schemas.openxmlformats.org/officeDocument/2006/relationships/slide" Target="/ppt/slides/slide9.xml" Id="Rb60b3c258f754138" /><Relationship Type="http://schemas.openxmlformats.org/officeDocument/2006/relationships/slide" Target="/ppt/slides/slide10.xml" Id="R95509ec9b3514f4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6a226c2b2f146d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c991bfcdba4419d" /><Relationship Type="http://schemas.openxmlformats.org/officeDocument/2006/relationships/notesMaster" Target="/ppt/notesMasters/notesMaster1.xml" Id="Rf56813631ef84d2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1d7c879269a496e" /><Relationship Type="http://schemas.openxmlformats.org/officeDocument/2006/relationships/notesMaster" Target="/ppt/notesMasters/notesMaster1.xml" Id="R34cc79293b7d48d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faba043cf0e486a" /><Relationship Type="http://schemas.openxmlformats.org/officeDocument/2006/relationships/notesMaster" Target="/ppt/notesMasters/notesMaster1.xml" Id="Rde99389827494ae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69e60e1973a4d55" /><Relationship Type="http://schemas.openxmlformats.org/officeDocument/2006/relationships/notesMaster" Target="/ppt/notesMasters/notesMaster1.xml" Id="Rf499bcb3a907401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02adf3f18be4f03" /><Relationship Type="http://schemas.openxmlformats.org/officeDocument/2006/relationships/notesMaster" Target="/ppt/notesMasters/notesMaster1.xml" Id="Ra29d327f1552461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ed4384998684b6d" /><Relationship Type="http://schemas.openxmlformats.org/officeDocument/2006/relationships/notesMaster" Target="/ppt/notesMasters/notesMaster1.xml" Id="R4e811fcbd2e9474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dbcf510dc314b34" /><Relationship Type="http://schemas.openxmlformats.org/officeDocument/2006/relationships/notesMaster" Target="/ppt/notesMasters/notesMaster1.xml" Id="R4637c9edd030473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5270a594c4744cb" /><Relationship Type="http://schemas.openxmlformats.org/officeDocument/2006/relationships/notesMaster" Target="/ppt/notesMasters/notesMaster1.xml" Id="Rd438cbc4b70c40a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c57b8c871aa40a4" /><Relationship Type="http://schemas.openxmlformats.org/officeDocument/2006/relationships/notesMaster" Target="/ppt/notesMasters/notesMaster1.xml" Id="Rc3def8ec6cf6467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d808b509a344751" /><Relationship Type="http://schemas.openxmlformats.org/officeDocument/2006/relationships/notesMaster" Target="/ppt/notesMasters/notesMaster1.xml" Id="Rc3ea51360be844b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제목은 발표의 목적이 드러나는 한 문장으로, 하단 메타 정보는 배포 버전 기준으로 갱신합니다.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완성 전 체크리스트로 사용합니다. 불필요한 슬라이드는 삭제하고 문서 전체의 용어와 날짜 기준을 통일하세요.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구성 요소보다 먼저 품질 목표, 제약, 핵심 설계 결정과 제외 범위를 합의합니다.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실제 시스템 이름으로 노드를 교체하고 각 경계에서 인증, 암호화, 로깅이 어떻게 적용되는지 설명합니다.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대표 요청 하나를 골라 정상 흐름과 실패 시 재시도·보상·알림·추적 방법을 함께 적습니다.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대표 데이터가 어느 경계를 지나고 어디에 남는지 표시합니다. 민감도, 암호화, 접근 권한, 보존·삭제 기준을 함께 적습니다.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운영 환경의 실제 배포 단위와 확장 기준, 장애 격리 경계를 기입하고 논리 구성도와 이름을 맞춥니다.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통제 이름만 나열하지 말고 검증 주기, 최신 증거, 실패 시 책임자와 조치 기준을 연결합니다.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운영 인수에 필요한 지표, 책임, 런북을 연결하고 알림·복구·문서 갱신 주기까지 확인합니다.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미결 항목마다 비교 기준, 권고 근거, 결정자와 기한을 적습니다. 선택하면서 감수한 단점과 재검토 조건도 남깁니다.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9f889ee9d4dd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9d177c040de4d7f" /><Relationship Type="http://schemas.openxmlformats.org/officeDocument/2006/relationships/slideLayout" Target="/ppt/slideLayouts/slideLayout1.xml" Id="R1bad639cb1724a9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ad639cb1724a9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029aad5464484" /><Relationship Type="http://schemas.openxmlformats.org/officeDocument/2006/relationships/notesSlide" Target="/ppt/notesSlides/notesSlide1.xml" Id="Rf44bcb5a1d004c6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f9112dae14c51" /><Relationship Type="http://schemas.openxmlformats.org/officeDocument/2006/relationships/notesSlide" Target="/ppt/notesSlides/notesSlide10.xml" Id="R7b4cae9e76ed4b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85a6e81b44158" /><Relationship Type="http://schemas.openxmlformats.org/officeDocument/2006/relationships/notesSlide" Target="/ppt/notesSlides/notesSlide2.xml" Id="Rc61d1e3b69454e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77e86b9bb4027" /><Relationship Type="http://schemas.openxmlformats.org/officeDocument/2006/relationships/notesSlide" Target="/ppt/notesSlides/notesSlide3.xml" Id="R185e2b3716ad47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87f5e9d7447af" /><Relationship Type="http://schemas.openxmlformats.org/officeDocument/2006/relationships/notesSlide" Target="/ppt/notesSlides/notesSlide4.xml" Id="R8ec5063a0dbb45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b5c4659da46da" /><Relationship Type="http://schemas.openxmlformats.org/officeDocument/2006/relationships/notesSlide" Target="/ppt/notesSlides/notesSlide5.xml" Id="Rd62df7034f494d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76cac04524ec1" /><Relationship Type="http://schemas.openxmlformats.org/officeDocument/2006/relationships/notesSlide" Target="/ppt/notesSlides/notesSlide6.xml" Id="Rc5db52d8406f4d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47431a52941c9" /><Relationship Type="http://schemas.openxmlformats.org/officeDocument/2006/relationships/notesSlide" Target="/ppt/notesSlides/notesSlide7.xml" Id="Reb3af2ec0bbb48f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b26872fc04855" /><Relationship Type="http://schemas.openxmlformats.org/officeDocument/2006/relationships/notesSlide" Target="/ppt/notesSlides/notesSlide8.xml" Id="R7f1b3e7eee254f3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693c5b632467b" /><Relationship Type="http://schemas.openxmlformats.org/officeDocument/2006/relationships/notesSlide" Target="/ppt/notesSlides/notesSlide9.xml" Id="R7be10c004f6c444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BE1153F-EDC5-4EE9-B214-F1ADF8644383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6B51"/>
          </a:solidFill>
          <a:ln xmlns:a="http://schemas.openxmlformats.org/drawingml/2006/main" w="0">
            <a:solidFill>
              <a:srgbClr val="1F6B51"/>
            </a:solidFill>
            <a:prstDash val="solid"/>
          </a:ln>
        </p:spPr>
      </p:sp>
      <p:sp>
        <p:nvSpPr>
          <p:cNvPr id="2" name="cover-eyebrow">
            <a:extLst xmlns:a="http://schemas.openxmlformats.org/drawingml/2006/main">
              <a:ext uri="{FF2B5EF4-FFF2-40B4-BE49-F238E27FC236}">
                <a16:creationId xmlns:a16="http://schemas.microsoft.com/office/drawing/2014/main" id="{D83AE1D9-DCE5-4B77-B40A-08471770F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3905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HARU UTILS TEMPLATE</a:t>
            </a:r>
          </a:p>
        </p:txBody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51DCFE87-6D6D-484C-A4B0-8F66B6FCB080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1581150"/>
            <a:ext cx="7334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17231E"/>
                </a:solidFill>
              </a:defRPr>
            </a:pPr>
            <a:r>
              <a:rPr sz="4350" b="1">
                <a:solidFill>
                  <a:srgbClr val="17231E"/>
                </a:solidFill>
              </a:rPr>
              <a:t>[서비스명] 시스템 구성도</a:t>
            </a:r>
          </a:p>
        </p:txBody>
      </p:sp>
      <p:sp>
        <p:nvSpPr>
          <p:cNvPr id="4" name="deck-subtitle">
            <a:extLst xmlns:a="http://schemas.openxmlformats.org/drawingml/2006/main">
              <a:ext uri="{FF2B5EF4-FFF2-40B4-BE49-F238E27FC236}">
                <a16:creationId xmlns:a16="http://schemas.microsoft.com/office/drawing/2014/main" id="{9C2AFC80-6A2D-410F-B743-0EBA13311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47950"/>
            <a:ext cx="6858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구성 요소뿐 아니라 요청 흐름, 보안 경계, 운영 책임까지 설명하는 기술 덱입니다.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CE05D94-09BD-47E0-ABB7-F457E905F215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14750"/>
            <a:ext cx="7239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F8C809-B1A9-4D63-9578-FAF203BC6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905250"/>
            <a:ext cx="676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31E"/>
                </a:solidFill>
              </a:defRPr>
            </a:pPr>
            <a:r>
              <a:rPr sz="1350" b="0">
                <a:solidFill>
                  <a:srgbClr val="17231E"/>
                </a:solidFill>
              </a:rPr>
              <a:t>환경 [운영/검증]  ·  기준 버전 [v0.0]  ·  설계 책임 [이름/팀]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301D0B7-0988-4703-8AD7-6532ECAD6B7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990600"/>
            <a:ext cx="2095500" cy="2095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19050">
            <a:solidFill>
              <a:srgbClr val="C9DFD0"/>
            </a:solidFill>
            <a:prstDash val="solid"/>
          </a:ln>
        </p:spPr>
      </p:sp>
      <p:sp>
        <p:nvSpPr>
          <p:cNvPr id="8" name="cover-brand-u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14CF4258-3CCE-4FD2-B86F-82D3A120A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190625"/>
            <a:ext cx="1333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700" b="1">
                <a:solidFill>
                  <a:srgbClr val="1F4A3E"/>
                </a:solidFill>
              </a:defRPr>
            </a:pPr>
            <a:r>
              <a:rPr sz="8700" b="1">
                <a:solidFill>
                  <a:srgbClr val="1F4A3E"/>
                </a:solidFill>
              </a:rPr>
              <a:t>U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BE8845-C60E-4FD8-9AE6-0353625F9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543300"/>
            <a:ext cx="21717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한 줄 결론부터</a:t>
            </a:r>
          </a:p>
          <a:p xmlns:a="http://schemas.openxmlformats.org/drawingml/2006/main">
            <a:pPr algn="ctr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다음 행동까지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6D15E6B-C37F-402A-B868-80A0FBB2C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953125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문서명 · 작성자 · YYYY.MM.DD · v0.1</a:t>
            </a:r>
          </a:p>
        </p:txBody>
      </p:sp>
      <p:sp>
        <p:nvSpPr>
          <p:cNvPr id="11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75ED1237-A949-45ED-BE1A-A23CF2A15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0769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108050409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1F4A3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usage-title">
            <a:extLst xmlns:a="http://schemas.openxmlformats.org/drawingml/2006/main">
              <a:ext uri="{FF2B5EF4-FFF2-40B4-BE49-F238E27FC236}">
                <a16:creationId xmlns:a16="http://schemas.microsoft.com/office/drawing/2014/main" id="{DF506491-BD1A-4B14-816B-23B087B512E2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685800"/>
            <a:ext cx="962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이 슬라이드 묶음을 쓰는 가장 빠른 방법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AFFB95C-F688-47DD-B44E-7F4CD0B5B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1445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9DCC7"/>
                </a:solidFill>
              </a:defRPr>
            </a:pPr>
            <a:r>
              <a:rPr sz="1350" b="1">
                <a:solidFill>
                  <a:srgbClr val="B9DCC7"/>
                </a:solidFill>
              </a:rPr>
              <a:t>시스템 구성도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376EF6-40D2-47B8-AD38-638DF4EA5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383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3D1290-749C-4E89-8563-DB0176B8A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0193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남길 슬라이드 선택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D3EE93-1E11-4DCE-8E7E-B3326C57F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0383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품질 목표·논리 구성·요청·데이터·배포·통제·운영·결정의 8장으로 설계를 설명합니다.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27D729-F39B-4C8A-BA87-6E67D6B0D8DF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609850"/>
            <a:ext cx="9620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D50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0F8014B-11EB-474D-836A-B9D032932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9146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A0CA1C-055E-4BD6-9138-0B117A180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8956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한 줄 결론 먼저 작성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97BF75-9BFE-4FA2-8387-151A1C6F2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9146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각 장 제목에 구조 선택이 만든 결과나 판단을 적습니다.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9D462AB-F395-4718-BED8-1F35F4266A2F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486150"/>
            <a:ext cx="9620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D5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2C1A01D-AA86-45D0-9D90-93C4DE674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909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91A101E-71A8-4C60-9137-3F92E8699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7719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예시를 실제 값으로 교체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4176A71-5342-4788-9CE6-F10D7E385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7909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시스템 명칭, 경계, 프로토콜, RTO/RPO, 실제 책임과 증거 링크를 갱신합니다.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25F0CD7-3FF3-4C94-8223-725A8FF63F8D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362450"/>
            <a:ext cx="9620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D5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DDC3A9F-3F07-41B6-A53F-1B27D3D44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672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312839D-8C18-4F83-A8CA-E9FFF2295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6482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검토와 배포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9127E7F-B290-40C4-8918-01720D645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6672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구성도와 운영 문서의 이름·버전·환경이 일치하는지 기술·보안·운영자가 함께 검토합니다.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0DAA451-A7DC-4800-97CC-7B46BD727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72175"/>
            <a:ext cx="990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0B8"/>
                </a:solidFill>
              </a:defRPr>
            </a:pPr>
            <a:r>
              <a:rPr sz="1350" b="1">
                <a:solidFill>
                  <a:srgbClr val="FFF0B8"/>
                </a:solidFill>
              </a:rPr>
              <a:t>Haru kick · 모든 핵심 슬라이드에 ‘한 줄 결론’과 ‘다음 행동’을 남기세요.</a:t>
            </a:r>
          </a:p>
        </p:txBody>
      </p:sp>
      <p:sp>
        <p:nvSpPr>
          <p:cNvPr id="19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9494FF0-08FE-476C-985A-108FB032A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52587831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6DA13E7F-B784-4299-90A8-973A27A57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ARCHITECTURE DRIVERS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9A9EF57-92BC-4E10-B8E3-17F9574F11E0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설계는 네 가지 품질 목표의 균형을 맞춥니다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32AA7F70-6A9C-4B83-B89B-8D39CF73F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2ED7A5C-93AB-44C4-86C5-F0CE6D212C93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E7EC30-B135-4F28-BAFA-FABF15FC2E23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81200"/>
            <a:ext cx="24765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7EE9FD8-8C70-44AF-9C0D-01E83F944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2095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F6B51"/>
                </a:solidFill>
              </a:defRPr>
            </a:pPr>
            <a:r>
              <a:rPr sz="2400" b="1">
                <a:solidFill>
                  <a:srgbClr val="1F6B51"/>
                </a:solidFill>
              </a:rPr>
              <a:t>[SLO]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A63EF9D-E983-4C05-95AE-EA64FEE40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6700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6B51"/>
                </a:solidFill>
              </a:defRPr>
            </a:pPr>
            <a:r>
              <a:rPr sz="1200" b="0">
                <a:solidFill>
                  <a:srgbClr val="1F6B51"/>
                </a:solidFill>
              </a:rPr>
              <a:t>가용성·복구 목표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407B6C9-8CA6-4DCD-97CC-201576496DC6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1981200"/>
            <a:ext cx="24765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DDECF8"/>
          </a:solidFill>
          <a:ln xmlns:a="http://schemas.openxmlformats.org/drawingml/2006/main" w="0">
            <a:solidFill>
              <a:srgbClr val="DDECF8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01306C6-8C05-486D-98BC-AD3E1FB7F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152650"/>
            <a:ext cx="2095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315D72"/>
                </a:solidFill>
              </a:defRPr>
            </a:pPr>
            <a:r>
              <a:rPr sz="2400" b="1">
                <a:solidFill>
                  <a:srgbClr val="315D72"/>
                </a:solidFill>
              </a:rPr>
              <a:t>[TPS]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69A0B57-351D-444D-BA41-76CA2BA64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66700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5D72"/>
                </a:solidFill>
              </a:defRPr>
            </a:pPr>
            <a:r>
              <a:rPr sz="1200" b="0">
                <a:solidFill>
                  <a:srgbClr val="315D72"/>
                </a:solidFill>
              </a:rPr>
              <a:t>트래픽·확장 기준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E786345-0AC0-44FE-8AF5-6113BAC4F4FD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981200"/>
            <a:ext cx="24765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FF0B8"/>
          </a:solidFill>
          <a:ln xmlns:a="http://schemas.openxmlformats.org/drawingml/2006/main" w="0">
            <a:solidFill>
              <a:srgbClr val="FFF0B8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E869724-31D6-462C-B741-533D885C9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152650"/>
            <a:ext cx="2095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715917"/>
                </a:solidFill>
              </a:defRPr>
            </a:pPr>
            <a:r>
              <a:rPr sz="2400" b="1">
                <a:solidFill>
                  <a:srgbClr val="715917"/>
                </a:solidFill>
              </a:rPr>
              <a:t>[등급]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3CFB396-7B4F-4733-8D84-65F86C10B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66700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715917"/>
                </a:solidFill>
              </a:defRPr>
            </a:pPr>
            <a:r>
              <a:rPr sz="1200" b="0">
                <a:solidFill>
                  <a:srgbClr val="715917"/>
                </a:solidFill>
              </a:rPr>
              <a:t>데이터·보안 수준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CE93444-BC4E-4222-90C5-7CA586A3C24D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1981200"/>
            <a:ext cx="27051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5DCE6"/>
          </a:solidFill>
          <a:ln xmlns:a="http://schemas.openxmlformats.org/drawingml/2006/main" w="0">
            <a:solidFill>
              <a:srgbClr val="F5DCE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28F6FEB-E7B6-4507-B975-A71AA59F3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152650"/>
            <a:ext cx="23241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7B4359"/>
                </a:solidFill>
              </a:defRPr>
            </a:pPr>
            <a:r>
              <a:rPr sz="2400" b="1">
                <a:solidFill>
                  <a:srgbClr val="7B4359"/>
                </a:solidFill>
              </a:rPr>
              <a:t>[목표]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C3D6AD6-6492-4E6E-8748-ACA97BF5D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667000"/>
            <a:ext cx="2324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7B4359"/>
                </a:solidFill>
              </a:defRPr>
            </a:pPr>
            <a:r>
              <a:rPr sz="1200" b="0">
                <a:solidFill>
                  <a:srgbClr val="7B4359"/>
                </a:solidFill>
              </a:rPr>
              <a:t>비용·운영 제약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4F55072-8275-49DF-9715-B52F51939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957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핵심 설계 결정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00C8062-BD38-49AD-B5BC-37C6D25F9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231E"/>
                </a:solidFill>
              </a:defRPr>
            </a:pPr>
            <a:r>
              <a:rPr sz="2025" b="1">
                <a:solidFill>
                  <a:srgbClr val="17231E"/>
                </a:solidFill>
              </a:rPr>
              <a:t>[선택한 구조]를 적용해 [가장 중요한 품질 목표]를 우선하고, [감수한 제약]은 [보완책]으로 관리합니다.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5F0D2BE-F4D1-4C5D-8582-19089648C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57800"/>
            <a:ext cx="1009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설계 범위 · [포함 환경/시스템]   제외 · [이번 문서에서 다루지 않는 범위]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7BFB635F-22A7-4B1A-BF6F-1C813A1F6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D587797-9AF5-45A8-8BDB-56870E622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06985719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BE45ACE0-182B-4D65-B468-47B821EFD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LOGICAL ARCHITECTURE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4BAD74C-828D-4F88-8DFB-3462E3C16AC8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요청은 경계를 통과할 때마다 보호·관찰됩니다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3097ECCD-5FB6-44AB-9042-92FC6CE18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09797FB-EF1B-49E5-B77A-A3E97B7E62EB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B11C83F-2154-4325-8E5A-FFC11C700E3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81250"/>
            <a:ext cx="1714500" cy="152400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DDECF8"/>
          </a:solidFill>
          <a:ln xmlns:a="http://schemas.openxmlformats.org/drawingml/2006/main" w="9525">
            <a:solidFill>
              <a:srgbClr val="B8C9B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CA020D-F8B8-4C6C-A39E-CECC789E897B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2381250"/>
            <a:ext cx="1809750" cy="152400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EAF5ED"/>
          </a:solidFill>
          <a:ln xmlns:a="http://schemas.openxmlformats.org/drawingml/2006/main" w="9525">
            <a:solidFill>
              <a:srgbClr val="B8C9B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934A381-5F31-4E95-A560-08750DFB39DD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2381250"/>
            <a:ext cx="2095500" cy="152400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FFF0B8"/>
          </a:solidFill>
          <a:ln xmlns:a="http://schemas.openxmlformats.org/drawingml/2006/main" w="9525">
            <a:solidFill>
              <a:srgbClr val="B8C9B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A5FA888-2DA2-45CC-B08D-9252DC28134E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381250"/>
            <a:ext cx="2476500" cy="152400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F5DCE6"/>
          </a:solidFill>
          <a:ln xmlns:a="http://schemas.openxmlformats.org/drawingml/2006/main" w="9525">
            <a:solidFill>
              <a:srgbClr val="B8C9BF"/>
            </a:solidFill>
            <a:prstDash val="solid"/>
          </a:ln>
        </p:spPr>
      </p:sp>
      <p:cxnSp>
        <p:nvCxnSpPr>
          <p:cNvPr id="37" name="" descr="요청 흐름 1입니다. 사용자·채널에서 접점 계층으로 이동합니다."/>
          <p:cNvCxnSpPr>
            <a:stCxn xmlns:a="http://schemas.openxmlformats.org/drawingml/2006/main" id="7" idx="3"/>
            <a:endCxn xmlns:a="http://schemas.openxmlformats.org/drawingml/2006/main" id="8" idx="1"/>
          </p:cNvCxnSpPr>
          <p:nvPr/>
        </p:nvCxnSpPr>
        <p:spPr>
          <a:xfrm xmlns:a="http://schemas.openxmlformats.org/drawingml/2006/main">
            <a:off x="2552700" y="3143250"/>
            <a:ext cx="55245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1F6B51"/>
            </a:solidFill>
            <a:prstDash val="solid"/>
            <a:tailEnd type="arrow" w="med" len="med"/>
          </a:ln>
        </p:spPr>
      </p:cxnSp>
      <p:cxnSp>
        <p:nvCxnSpPr>
          <p:cNvPr id="38" name="" descr="요청 흐름 2입니다. 접점 계층에서 애플리케이션으로 이동합니다."/>
          <p:cNvCxnSpPr>
            <a:stCxn xmlns:a="http://schemas.openxmlformats.org/drawingml/2006/main" id="8" idx="3"/>
            <a:endCxn xmlns:a="http://schemas.openxmlformats.org/drawingml/2006/main" id="9" idx="1"/>
          </p:cNvCxnSpPr>
          <p:nvPr/>
        </p:nvCxnSpPr>
        <p:spPr>
          <a:xfrm xmlns:a="http://schemas.openxmlformats.org/drawingml/2006/main">
            <a:off x="4914900" y="3143250"/>
            <a:ext cx="55245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1F6B51"/>
            </a:solidFill>
            <a:prstDash val="solid"/>
            <a:tailEnd type="arrow" w="med" len="med"/>
          </a:ln>
        </p:spPr>
      </p:cxnSp>
      <p:cxnSp>
        <p:nvCxnSpPr>
          <p:cNvPr id="39" name="" descr="요청 흐름 3입니다. 애플리케이션에서 데이터·연계로 이동합니다."/>
          <p:cNvCxnSpPr>
            <a:stCxn xmlns:a="http://schemas.openxmlformats.org/drawingml/2006/main" id="9" idx="3"/>
            <a:endCxn xmlns:a="http://schemas.openxmlformats.org/drawingml/2006/main" id="10" idx="1"/>
          </p:cNvCxnSpPr>
          <p:nvPr/>
        </p:nvCxnSpPr>
        <p:spPr>
          <a:xfrm xmlns:a="http://schemas.openxmlformats.org/drawingml/2006/main">
            <a:off x="7562850" y="3143250"/>
            <a:ext cx="55245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1F6B51"/>
            </a:solidFill>
            <a:prstDash val="solid"/>
            <a:tailEnd type="arrow" w="med" len="med"/>
          </a:ln>
        </p:spPr>
      </p:cxnSp>
      <p:sp>
        <p:nvSpPr>
          <p:cNvPr id="14" name="" descr="시스템 구성도 단계 1입니다. 사용자·채널의 Web, App, API 요청이 시작됩니다.">
            <a:extLst xmlns:a="http://schemas.openxmlformats.org/drawingml/2006/main">
              <a:ext uri="{FF2B5EF4-FFF2-40B4-BE49-F238E27FC236}">
                <a16:creationId xmlns:a16="http://schemas.microsoft.com/office/drawing/2014/main" id="{C9719B48-2A39-444C-9939-D531C5DE1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647950"/>
            <a:ext cx="1409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231E"/>
                </a:solidFill>
              </a:defRPr>
            </a:pPr>
            <a:r>
              <a:rPr sz="1650" b="1">
                <a:solidFill>
                  <a:srgbClr val="17231E"/>
                </a:solidFill>
              </a:rPr>
              <a:t>사용자/채널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4DE2884-ABA6-4158-A324-EAC288FAD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143250"/>
            <a:ext cx="1409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6736D"/>
                </a:solidFill>
              </a:defRPr>
            </a:pPr>
            <a:r>
              <a:rPr sz="1275" b="0">
                <a:solidFill>
                  <a:srgbClr val="66736D"/>
                </a:solidFill>
              </a:rPr>
              <a:t>Web · App · API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C30045E-9845-4FDC-8DC6-F92F21C7E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067175"/>
            <a:ext cx="1409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경계 1</a:t>
            </a:r>
          </a:p>
        </p:txBody>
      </p:sp>
      <p:sp>
        <p:nvSpPr>
          <p:cNvPr id="17" name="" descr="시스템 구성도 단계 2입니다. DNS, WAF, 로드밸런서가 요청을 보호하고 전달합니다.">
            <a:extLst xmlns:a="http://schemas.openxmlformats.org/drawingml/2006/main">
              <a:ext uri="{FF2B5EF4-FFF2-40B4-BE49-F238E27FC236}">
                <a16:creationId xmlns:a16="http://schemas.microsoft.com/office/drawing/2014/main" id="{72BE6E3D-F1C4-40B7-A6ED-644B95F5C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647950"/>
            <a:ext cx="1504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231E"/>
                </a:solidFill>
              </a:defRPr>
            </a:pPr>
            <a:r>
              <a:rPr sz="1650" b="1">
                <a:solidFill>
                  <a:srgbClr val="17231E"/>
                </a:solidFill>
              </a:rPr>
              <a:t>접점 계층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DC00D46-A608-4259-A1E7-302DB4B77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143250"/>
            <a:ext cx="15049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6736D"/>
                </a:solidFill>
              </a:defRPr>
            </a:pPr>
            <a:r>
              <a:rPr sz="1275" b="0">
                <a:solidFill>
                  <a:srgbClr val="66736D"/>
                </a:solidFill>
              </a:rPr>
              <a:t>DNS · WAF · LB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8CC6BB8-F3E8-4613-BD24-C73EE23D9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4067175"/>
            <a:ext cx="1504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경계 2</a:t>
            </a:r>
          </a:p>
        </p:txBody>
      </p:sp>
      <p:sp>
        <p:nvSpPr>
          <p:cNvPr id="20" name="" descr="시스템 구성도 단계 3입니다. API, Worker, Auth가 업무 요청을 처리합니다.">
            <a:extLst xmlns:a="http://schemas.openxmlformats.org/drawingml/2006/main">
              <a:ext uri="{FF2B5EF4-FFF2-40B4-BE49-F238E27FC236}">
                <a16:creationId xmlns:a16="http://schemas.microsoft.com/office/drawing/2014/main" id="{C9B7057B-76FD-4132-9830-6D7C1BA45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647950"/>
            <a:ext cx="1790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231E"/>
                </a:solidFill>
              </a:defRPr>
            </a:pPr>
            <a:r>
              <a:rPr sz="1650" b="1">
                <a:solidFill>
                  <a:srgbClr val="17231E"/>
                </a:solidFill>
              </a:rPr>
              <a:t>애플리케이션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25A02B8-02C0-443A-A990-D301E9631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143250"/>
            <a:ext cx="1790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6736D"/>
                </a:solidFill>
              </a:defRPr>
            </a:pPr>
            <a:r>
              <a:rPr sz="1275" b="0">
                <a:solidFill>
                  <a:srgbClr val="66736D"/>
                </a:solidFill>
              </a:rPr>
              <a:t>API · Worker · Auth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7237C85-A7B7-43B1-BC43-CC187A8B7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067175"/>
            <a:ext cx="1790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경계 3</a:t>
            </a:r>
          </a:p>
        </p:txBody>
      </p:sp>
      <p:sp>
        <p:nvSpPr>
          <p:cNvPr id="23" name="" descr="시스템 구성도 단계 4입니다. DB, Cache, Queue에 데이터를 저장하거나 연계합니다.">
            <a:extLst xmlns:a="http://schemas.openxmlformats.org/drawingml/2006/main">
              <a:ext uri="{FF2B5EF4-FFF2-40B4-BE49-F238E27FC236}">
                <a16:creationId xmlns:a16="http://schemas.microsoft.com/office/drawing/2014/main" id="{CC820BA6-FE8C-4880-80BC-0C511F029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647950"/>
            <a:ext cx="2171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231E"/>
                </a:solidFill>
              </a:defRPr>
            </a:pPr>
            <a:r>
              <a:rPr sz="1650" b="1">
                <a:solidFill>
                  <a:srgbClr val="17231E"/>
                </a:solidFill>
              </a:rPr>
              <a:t>데이터·연계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F9036CF-4746-48D5-974D-AA1666FD9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143250"/>
            <a:ext cx="2171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6736D"/>
                </a:solidFill>
              </a:defRPr>
            </a:pPr>
            <a:r>
              <a:rPr sz="1275" b="0">
                <a:solidFill>
                  <a:srgbClr val="66736D"/>
                </a:solidFill>
              </a:rPr>
              <a:t>DB · Cache · Queue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FC885B6-7DF1-42ED-8F76-1205F9593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067175"/>
            <a:ext cx="2171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경계 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07CBDDF-3F80-45C3-BFD2-B1DBA9BBB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4895850"/>
            <a:ext cx="86106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공통 관찰성 · 로그 · 메트릭 · 추적 · 알림 · 변경 이력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1A80BA88-734B-4F97-B3FB-B4F2A4A53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A8574CA-1F48-4516-BA8D-897C11B26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65196843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9306B37C-91C7-4BC1-B7B4-8F422B079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REQUEST &amp; DATA FLOW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9A0BE8B-3837-4AF5-A45D-1A8A192B75B1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핵심 요청의 정상·실패 흐름을 같은 장에서 보여줍니다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63373B80-24B1-4480-93D6-FB2C15259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26B4AD2-BB16-480B-B71B-2D1ED1557467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8B2BE2-AE91-479D-B2AC-5FE1A6E96839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76550"/>
            <a:ext cx="10210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9DB8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79F0F3-CDD1-44EB-B9D3-CFD6981B3133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7717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5D72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B754ACA-D367-4D44-A7B2-9C02633B2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21336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① 입력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52EE797-DD74-4DAD-9B75-ACB49D90F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" y="31813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요청 수신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2C2F2D-B20D-4C46-A281-28658B3D0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" y="37528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인증·검증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F77DE7E-238B-4607-AB3E-46E1FCF49E9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9425" y="27717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6B51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12DBA89-8094-4EBB-85B8-9F95705A3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8400" y="21336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② 처리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F243B61-8611-4DD9-B1EB-42F829883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4575" y="31813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업무 실행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8D96676-A387-452E-A72F-45FCD43D6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7900" y="37528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멱등성·한도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5D2DBDD-201B-4B50-B612-70E44F3569AB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3025" y="27717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15917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784EF36-B4E2-458A-A101-B165DB2E5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2000" y="21336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715917"/>
                </a:solidFill>
              </a:defRPr>
            </a:pPr>
            <a:r>
              <a:rPr sz="1200" b="1">
                <a:solidFill>
                  <a:srgbClr val="715917"/>
                </a:solidFill>
              </a:rPr>
              <a:t>③ 저장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1460155-E25F-4F42-9BA4-1CB94AFFB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8175" y="31813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데이터 반영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7228D87-5C2C-4592-82DF-FB9086512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21500" y="37528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트랜잭션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E6F8755-46D1-44C9-BBDE-233C680505C7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27717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4359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E5EF5A6-6C4E-411F-A459-C7D3493F4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21336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7B4359"/>
                </a:solidFill>
              </a:defRPr>
            </a:pPr>
            <a:r>
              <a:rPr sz="1200" b="1">
                <a:solidFill>
                  <a:srgbClr val="7B4359"/>
                </a:solidFill>
              </a:rPr>
              <a:t>④ 응답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79A15D8-F455-4185-93DA-B52FFBAB4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31813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결과 반환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9E99EAA-74F2-4F29-94E4-56ADC9556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37528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추적 ID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F65E853-7231-4925-BD8B-C7FE41ABAC4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81550"/>
            <a:ext cx="108204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5F2"/>
          </a:solidFill>
          <a:ln xmlns:a="http://schemas.openxmlformats.org/drawingml/2006/main" w="9525">
            <a:solidFill>
              <a:srgbClr val="EAD4CE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BDE4E9F-8099-4064-8143-E9353523E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029200"/>
            <a:ext cx="152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9C533F"/>
                </a:solidFill>
              </a:defRPr>
            </a:pPr>
            <a:r>
              <a:rPr sz="1350" b="1">
                <a:solidFill>
                  <a:srgbClr val="9C533F"/>
                </a:solidFill>
              </a:rPr>
              <a:t>실패 경로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9A4CE69-4747-4648-A16E-FE5703ADD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972050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31E"/>
                </a:solidFill>
              </a:defRPr>
            </a:pPr>
            <a:r>
              <a:rPr sz="1575" b="1">
                <a:solidFill>
                  <a:srgbClr val="17231E"/>
                </a:solidFill>
              </a:rPr>
              <a:t>[재시도 가능 조건] → [격리/보상 처리] → [알림 기준] → [사용자 메시지와 운영자 추적 방법]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2A425F9C-1A8F-462C-AC87-C9DD141B7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158283B-FD26-42B7-B441-33612E9B5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66829310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180BC0B4-A364-427B-9056-41F7C665D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DATA FLOW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0EC21C8-781A-4295-959D-23C5F11FE56A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데이터는 수집·처리·저장·보존 경계를 따라 이동합니다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C5ADACCD-D126-47FD-BF70-5ED768926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0A40CFA-3180-4C9C-9628-58C457B4D24E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9EF53E4-FA97-4CF9-A7E7-39704DF34441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00350"/>
            <a:ext cx="10210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9DB8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0B8350C-5973-497E-9B08-26A285050CA0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6955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5D72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8FC4A65-674B-49A7-83B3-DFFD25EE3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20574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01 · INPUT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4D78FA-341C-4496-8194-704672147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" y="31051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수집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4F54B52-E7C4-4E78-ABE6-A49CF0517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" y="36766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[채널·형식]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FDA4644-50C4-4869-8377-F04F830FA41E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9425" y="26955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6B51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3AA0685-BD3D-41EE-AE49-85C8AA1C8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8400" y="20574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02 · PROCESS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E99B0C0-840A-4A40-9B69-733A80BDA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4575" y="31051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검증·변환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5097511-6709-4D00-BA4D-6429301FA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7900" y="36766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[규칙·오류]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218F53D-3FE9-4604-8780-CC4CF169C616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3025" y="26955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15917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DEA9423-D1C0-4AED-8A0A-3EDB0C8A4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2000" y="20574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715917"/>
                </a:solidFill>
              </a:defRPr>
            </a:pPr>
            <a:r>
              <a:rPr sz="1200" b="1">
                <a:solidFill>
                  <a:srgbClr val="715917"/>
                </a:solidFill>
              </a:rPr>
              <a:t>03 · STORE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B250E10-3173-4FB2-8621-36F92320B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8175" y="31051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저장·전달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E47E148-7952-4E5E-A16D-F96FF8F2B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21500" y="36766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[DB·Queue]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FF0613C-5066-4392-B2AB-F1EB814101B3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26955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4359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846D576-68DB-497D-AA70-86D990073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20574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7B4359"/>
                </a:solidFill>
              </a:defRPr>
            </a:pPr>
            <a:r>
              <a:rPr sz="1200" b="1">
                <a:solidFill>
                  <a:srgbClr val="7B4359"/>
                </a:solidFill>
              </a:rPr>
              <a:t>04 · RETAIN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168ED05-2F9E-408F-8351-7DD8910FD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31051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보존·삭제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1815368-7876-4EBD-95CC-35580C18B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36766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[기간·파기]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88EBEF3-7CD3-4CE9-ACE2-9C856BEA4D97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0"/>
            <a:ext cx="108204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EAF5ED"/>
          </a:solidFill>
          <a:ln xmlns:a="http://schemas.openxmlformats.org/drawingml/2006/main" w="9525">
            <a:solidFill>
              <a:srgbClr val="C7DFCF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AD0F672-0108-454E-8165-F0A624766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0101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데이터 통제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86DE2A9-6472-4D7C-B786-94A84C61E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4953000"/>
            <a:ext cx="809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31E"/>
                </a:solidFill>
              </a:defRPr>
            </a:pPr>
            <a:r>
              <a:rPr sz="1500" b="1">
                <a:solidFill>
                  <a:srgbClr val="17231E"/>
                </a:solidFill>
              </a:rPr>
              <a:t>분류 [공개/내부/민감] · 암호화 [전송/저장] · 접근 [역할] · 보존 [기간] · 삭제 [검증 방법]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8080EC3D-3B88-4C0A-84B1-ACF9B2058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C82607B-2B93-4F66-B13B-6A0055ADE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54194924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929D1500-FCF8-49C0-8E3D-E6A95B110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DEPLOYMENT TOPOLOGY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44E516B-D20C-46A1-8DB2-114DC63C4287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환경 분리와 배포 단위가 장애 범위를 결정합니다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4C4AFA94-EC4D-4D77-9039-595A51B64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0B3F669-E29B-411A-B2F4-0C9EE5C60CD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E8819CA-7227-4350-8714-39E36E0830FF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9EFAE00-AE7E-42AD-85D0-1690F4E49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09750"/>
            <a:ext cx="1641593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영역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98BB33-E2E7-4766-9393-ACD59177B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0293" y="1809750"/>
            <a:ext cx="311103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구성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6E59D1A-79C0-4311-A8B7-0C7EBD0D6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9922" y="1809750"/>
            <a:ext cx="2576689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배포·확장 단위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73E0E0-15DB-4B47-BEB3-AE850DE81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5211" y="1809750"/>
            <a:ext cx="2576689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장애 격리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8921D90-F892-478D-8D59-7E34EACBAE6D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E32D9E9-48D8-4C63-889D-09DF2FC8A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47925"/>
            <a:ext cx="1641593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Edge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2B0447E-973D-432E-AE43-2A18E27DE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0293" y="2447925"/>
            <a:ext cx="311103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[DNS/WAF/LB]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181CC4-BACD-4F68-8EC7-884B39FE9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9922" y="2447925"/>
            <a:ext cx="2576689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[전역/리전]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E2572CB-E498-4914-A874-31E28E273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5211" y="2447925"/>
            <a:ext cx="2576689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[우회·차단 기준]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C574BA7-58CC-41D0-AE51-C34E78CCACA9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2895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608F86F-598C-4C24-99C4-34B7666D7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095625"/>
            <a:ext cx="1641593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App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1B994F0-82A1-4D6F-8343-D35B73474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0293" y="3095625"/>
            <a:ext cx="311103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[Container/VM/Function]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D0F7249-5D9F-4646-B783-9A45A4159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9922" y="3095625"/>
            <a:ext cx="2576689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[서비스/인스턴스]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2A7F6DE-95BF-4102-84E8-8F3666227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5211" y="3095625"/>
            <a:ext cx="2576689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[AZ·풀 분리]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F01649C-01F4-407E-8C46-A0E7A864D4EB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7665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B2200E6-DE42-4B3A-BBAB-6DE0CA80A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43325"/>
            <a:ext cx="1641593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Data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D3E190E-4818-4D5F-8ABF-13900F486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0293" y="3743325"/>
            <a:ext cx="311103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[DB/Cache/Object]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DC8FA52-0FA1-49C5-BC2D-F4772B0FB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9922" y="3743325"/>
            <a:ext cx="2576689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[클러스터/샤드]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27AAC36-0755-48FB-9F4A-F019A5950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5211" y="3743325"/>
            <a:ext cx="2576689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[복제·백업]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78AF85D-760E-4CDA-8BE1-A6F4149EF1D1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2435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4E3E300-98CC-43DF-9AA6-48A82210C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391025"/>
            <a:ext cx="1641593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Ops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664D624-72C1-41B1-99EF-203B6A74E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0293" y="4391025"/>
            <a:ext cx="311103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[CI/CD/Monitoring]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F7A8A9C-EA6F-4A0B-96C6-563F2B86E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9922" y="4391025"/>
            <a:ext cx="2576689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[환경별 파이프라인]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3B4BE41-E846-4351-8C1B-71A485BA2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5211" y="4391025"/>
            <a:ext cx="2576689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[권한·감사]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B26CBD9B-4604-4871-90AA-2CB77DD43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4E7EAFC-D321-4090-A634-4AAE179B5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07058945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C2E8BF50-5014-4B5D-813A-5D55D0A31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SECURITY &amp; RESILIENCE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8199B9D-533D-4A3C-9F1B-E26BFD89B39F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보안과 복구는 구성 요소가 아니라 검증 가능한 통제로 관리합니다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2FA26D7B-7468-47FF-A3FD-E38C37207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BAC1841-E24A-4E68-AEF8-E353BFF01246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3D1C6DB-0F01-4453-B36A-F93771FDC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A9DD4F6-A401-4AC9-B09A-3E3BBA903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보호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DBB4E57-9C2A-4607-B2EF-9958FB74845A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F6B51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83225EA-5C34-4E75-AECE-9D25D0D75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62300"/>
            <a:ext cx="34544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인증·인가 [방식]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전송·저장 암호화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비밀·키 수명주기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FD1ECB1-3199-48F9-95E7-34A0BE3BB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40616C-688B-439A-93C4-39595E01A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탐지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8AE30E1-E76E-4176-98DC-D8C2F3A3A17A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15D7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7A49BF0-D2A9-47BA-AFE4-B726BC150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3162300"/>
            <a:ext cx="34544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감사 로그 [범위]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이상 징후 [규칙]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알림·에스컬레이션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73C927E-B32F-4669-A4E3-5192D5E78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9C533F"/>
                </a:solidFill>
              </a:defRPr>
            </a:pPr>
            <a:r>
              <a:rPr sz="1200" b="1">
                <a:solidFill>
                  <a:srgbClr val="9C533F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9DA51A3-A241-42B1-9F52-DEF264C4C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복구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A166224-61F8-42E5-93F2-CC94956E034A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9C533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9DBF0A5-E533-4D0A-B047-C93575EAE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3162300"/>
            <a:ext cx="34544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RTO/RPO [목표]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백업 복구 [검증일]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롤백·우회 [절차]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14E77D2-0941-4EC9-BD10-B568DEFD703D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95850"/>
            <a:ext cx="1082040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FF0B8"/>
          </a:solidFill>
          <a:ln xmlns:a="http://schemas.openxmlformats.org/drawingml/2006/main" w="9525">
            <a:solidFill>
              <a:srgbClr val="E4D39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A495940-103D-45AC-8C14-C3B1F9E1E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18160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15917"/>
                </a:solidFill>
              </a:defRPr>
            </a:pPr>
            <a:r>
              <a:rPr sz="1350" b="1">
                <a:solidFill>
                  <a:srgbClr val="715917"/>
                </a:solidFill>
              </a:rPr>
              <a:t>검증 증거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6E1C210-6271-4AA1-ABA5-0E1A977A4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124450"/>
            <a:ext cx="838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31E"/>
                </a:solidFill>
              </a:defRPr>
            </a:pPr>
            <a:r>
              <a:rPr sz="1575" b="1">
                <a:solidFill>
                  <a:srgbClr val="17231E"/>
                </a:solidFill>
              </a:rPr>
              <a:t>[침투/취약점 점검] · [복구 훈련] · [용량 시험] · [권한 검토]의 최신 일자와 결과 링크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07E90C50-7B15-40E1-8F2A-9F845FDEE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8E42F04-762D-467E-9A4D-22E73AFB2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14695456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1D92FBA5-862D-4EC9-8FF4-4AC57E59D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OPERATIONS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44DD8A8-70D3-465C-9EBE-DCAECDE6B996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운영 책임과 검증 주기가 연결되어야 구성이 지속됩니다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C4CBC925-E3BA-4DF0-8DBC-984FE6F08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E06F618-94C5-4D25-89D2-E43056B84FC1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1618E15-90CD-4366-ABE8-81D483191661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8204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82B35AD-21F9-4947-90B2-F35A30020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09750"/>
            <a:ext cx="201979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운영 항목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6A5685-4251-4E08-A15D-71265E5DC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495" y="1809750"/>
            <a:ext cx="3003468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지표·기준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E4F7B4A-ABB1-41B7-8444-A057A555C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0562" y="1809750"/>
            <a:ext cx="187927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책임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126F1AE-E9CD-403A-8587-955D5D112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8432" y="1809750"/>
            <a:ext cx="3003468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대응 문서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AC5F2F5-2D45-4361-907E-41195759C982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43150"/>
            <a:ext cx="108204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70427C3-099D-4588-8D83-C792D7EF8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09825"/>
            <a:ext cx="201979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가용성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D66942F-43EC-40D7-BB04-A832C79A2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495" y="2409825"/>
            <a:ext cx="3003468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[SLO/알림 임계값]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BC801EB-6FF2-4806-8B17-5D53B9E16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0562" y="2409825"/>
            <a:ext cx="187927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[팀/온콜]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914480D-3637-4638-8FDF-5C9DA190C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8432" y="2409825"/>
            <a:ext cx="3003468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[런북 링크]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7891309-D68C-4A86-B05B-F1239E219D86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52750"/>
            <a:ext cx="108204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D3AD571-7451-44F5-9B33-C8650AEB7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019425"/>
            <a:ext cx="201979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용량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85D515E-A313-4628-A5B3-4743B59CF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495" y="3019425"/>
            <a:ext cx="3003468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[확장 조건/한도]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5294DC9-A804-4007-875F-64CE5DF59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0562" y="3019425"/>
            <a:ext cx="187927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[팀]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0DA90B3-3506-4883-82A0-EE2F2095C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8432" y="3019425"/>
            <a:ext cx="3003468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[확장 절차]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3E6B21A-5567-4CE4-8D9B-F6A16160D48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108204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6E27FCC-8B51-4B67-89CB-EEB6E9DDB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629025"/>
            <a:ext cx="201979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변경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1D037E1-2954-4348-A310-77CF8B4BF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495" y="3629025"/>
            <a:ext cx="3003468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[배포·롤백 기준]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96B941C-9BAA-47BE-8C4A-E2A7D2582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0562" y="3629025"/>
            <a:ext cx="187927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[승인자]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C4FC93D-812F-4951-9AB7-FC970666E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8432" y="3629025"/>
            <a:ext cx="3003468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[배포 체크리스트]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303A527-E91E-4233-9A14-B4285F28F951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108204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3DE84C8-988F-488F-BDB2-DC7360603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38625"/>
            <a:ext cx="201979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복구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C05CC06-8AA5-4EB5-86E4-A765F8A1C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495" y="4238625"/>
            <a:ext cx="3003468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[RTO/RPO/훈련]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4AD0F90-232B-4569-B89D-40DEE1166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0562" y="4238625"/>
            <a:ext cx="187927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[책임자]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69A206B-6510-4EDB-A570-D1911F61B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8432" y="4238625"/>
            <a:ext cx="3003468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[DR 절차]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74DCFCE-F86F-4200-90F6-58BE4D689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43550"/>
            <a:ext cx="1066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운영 준비 기준 · 대시보드 [링크] · 알림 훈련 [주기] · 복구 연습 [일자] · 문서 갱신 [책임]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64DE4225-3299-47EB-B063-4CCA7D0CA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47E9465-16D1-438D-B91B-CC98999C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002624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578DE71B-5AE5-4429-B3F0-C2B92E6E7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ARCHITECTURE DECISIONS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ADB694D-E09C-42CA-8AC0-3DD51FDD602E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남은 선택은 근거·비용·되돌림 가능성으로 결정합니다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D4ADC8C2-FC6A-4B3A-A1F6-958C2708C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6477A17-B722-4BC0-9672-BD14B2892D55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34C3A5-2CFE-45D0-A33B-5B1641F809E3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8204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224AC49-AD81-4C6E-9ADD-8D737A7AF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09750"/>
            <a:ext cx="2236808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결정 항목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9592A12-4C5E-4871-9803-8270E9972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5508" y="1809750"/>
            <a:ext cx="2099841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선택지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3810565-F62A-474F-9F72-48FFDC388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93948" y="1809750"/>
            <a:ext cx="3606478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권고·근거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7B27950-A540-496B-8DC1-4A5C965C9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027" y="1809750"/>
            <a:ext cx="1962873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결정자·기한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C3B9562-9174-4048-B6F8-D788572AAB32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19350"/>
            <a:ext cx="108204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606BCAC-1556-4031-8DA8-DF0E89F36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86025"/>
            <a:ext cx="2236808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[저장소/플랫폼]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9960D2F-BA8E-4A5B-9BF7-67905AA8D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5508" y="2486025"/>
            <a:ext cx="2099841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[A / B]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6B14356-1E00-46A3-AD3E-DFBA86C63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93948" y="2486025"/>
            <a:ext cx="3606478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[비용·복구·운영 근거]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0DB4DAD-BC4A-4092-937C-2EDE9FE92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027" y="2486025"/>
            <a:ext cx="1962873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[역할 / 일자]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937AC5-4945-42A2-9852-E69580D6D11B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108204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81612A7-4BA4-4B53-BA92-DEAE8417C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71825"/>
            <a:ext cx="2236808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[동기/비동기]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8ECA20B-250F-46CE-80E2-F49A5BC8A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5508" y="3171825"/>
            <a:ext cx="2099841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[A / B]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2B35E02-B7D0-4B70-8B2C-FBA6EC22C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93948" y="3171825"/>
            <a:ext cx="3606478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[지연·복원력 근거]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1019D25-8153-4B2B-92D7-0C1337CFF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027" y="3171825"/>
            <a:ext cx="1962873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[역할 / 일자]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E61A161-235A-4856-AC52-C1D2CCCFD043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108204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017685F-F7A8-4AD0-84B2-4F17F41CA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857625"/>
            <a:ext cx="2236808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[관리형/직접 운영]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FF79016-9C4E-4057-9D3A-7D0F713D9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5508" y="3857625"/>
            <a:ext cx="2099841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[A / B]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1D56BC3-B103-46A2-ACF5-910CBF1FD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93948" y="3857625"/>
            <a:ext cx="3606478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[역량·통제 근거]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3A06910-2E89-459D-8C53-22D249D86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027" y="3857625"/>
            <a:ext cx="1962873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[역할 / 일자]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4FE112A-DE20-4793-82A9-04E6402A0329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91100"/>
            <a:ext cx="10820400" cy="819150"/>
          </a:xfrm>
          <a:prstGeom xmlns:a="http://schemas.openxmlformats.org/drawingml/2006/main" prst="roundRect">
            <a:avLst>
              <a:gd name="adj" fmla="val 13953"/>
            </a:avLst>
          </a:prstGeom>
          <a:solidFill xmlns:a="http://schemas.openxmlformats.org/drawingml/2006/main">
            <a:srgbClr val="FFF0B8"/>
          </a:solidFill>
          <a:ln xmlns:a="http://schemas.openxmlformats.org/drawingml/2006/main" w="9525">
            <a:solidFill>
              <a:srgbClr val="E4D394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1B8634E-D063-4810-882A-1A1A425CF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229225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15917"/>
                </a:solidFill>
              </a:defRPr>
            </a:pPr>
            <a:r>
              <a:rPr sz="1500" b="1">
                <a:solidFill>
                  <a:srgbClr val="715917"/>
                </a:solidFill>
              </a:rPr>
              <a:t>수용한 트레이드오프 · [포기한 장점]을 감수하고 [권고안]을 선택합니다. 재검토 조건은 [신호]입니다.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C7FE52DE-BB60-499F-BF80-E0D31971A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3896FE0-DE40-45A6-A353-EB2FED60F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85827957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2026-08-31T14:33:37.7840000Z</dcterms:created>
  <dcterms:modified xsi:type="dcterms:W3CDTF">2026-08-31T14:33:37.7840000Z</dcterms:modified>
</coreProperties>
</file>