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03831f4edcc4f97" /><Relationship Type="http://schemas.openxmlformats.org/officeDocument/2006/relationships/extended-properties" Target="/docProps/app.xml" Id="R0e459e69da8c4ebb" /><Relationship Type="http://schemas.openxmlformats.org/officeDocument/2006/relationships/officeDocument" Target="/ppt/presentation.xml" Id="Rb5a090bd1642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5741907874fcc"/>
  </p:sldMasterIdLst>
  <p:notesMasterIdLst>
    <p:notesMasterId xmlns:r="http://schemas.openxmlformats.org/officeDocument/2006/relationships" r:id="R36704d3df8c14e46"/>
  </p:notesMasterIdLst>
  <p:sldIdLst>
    <p:sldId xmlns:r="http://schemas.openxmlformats.org/officeDocument/2006/relationships" id="256" r:id="Rdf8fdd131d7c45c4"/>
    <p:sldId xmlns:r="http://schemas.openxmlformats.org/officeDocument/2006/relationships" id="257" r:id="R1123cc7bf6bc49b1"/>
    <p:sldId xmlns:r="http://schemas.openxmlformats.org/officeDocument/2006/relationships" id="258" r:id="R1f63f2a9ebc64996"/>
    <p:sldId xmlns:r="http://schemas.openxmlformats.org/officeDocument/2006/relationships" id="259" r:id="R999f5a26d3a14571"/>
    <p:sldId xmlns:r="http://schemas.openxmlformats.org/officeDocument/2006/relationships" id="260" r:id="R08267282c63b4a8e"/>
    <p:sldId xmlns:r="http://schemas.openxmlformats.org/officeDocument/2006/relationships" id="261" r:id="R3d4ab3ecdb5a4747"/>
    <p:sldId xmlns:r="http://schemas.openxmlformats.org/officeDocument/2006/relationships" id="262" r:id="Ra160589fc61b491c"/>
    <p:sldId xmlns:r="http://schemas.openxmlformats.org/officeDocument/2006/relationships" id="263" r:id="Rc12c0861350a41fa"/>
    <p:sldId xmlns:r="http://schemas.openxmlformats.org/officeDocument/2006/relationships" id="264" r:id="R7643638ae5ed45a8"/>
    <p:sldId xmlns:r="http://schemas.openxmlformats.org/officeDocument/2006/relationships" id="265" r:id="R98518276015b4a1e"/>
    <p:sldId xmlns:r="http://schemas.openxmlformats.org/officeDocument/2006/relationships" id="266" r:id="R2ecbab8d0b7645c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88e2874e2d74226" /><Relationship Type="http://schemas.openxmlformats.org/officeDocument/2006/relationships/slideMaster" Target="/ppt/slideMasters/slideMaster1.xml" Id="Rfe05741907874fcc" /><Relationship Type="http://schemas.openxmlformats.org/officeDocument/2006/relationships/notesMaster" Target="/ppt/notesMasters/notesMaster1.xml" Id="R36704d3df8c14e46" /><Relationship Type="http://schemas.openxmlformats.org/officeDocument/2006/relationships/presProps" Target="/ppt/presProps.xml" Id="R1bdeb7892ad44a9e" /><Relationship Type="http://schemas.openxmlformats.org/officeDocument/2006/relationships/tableStyles" Target="/ppt/tableStyles.xml" Id="R179344295aae496c" /><Relationship Type="http://schemas.openxmlformats.org/officeDocument/2006/relationships/slide" Target="/ppt/slides/slide1.xml" Id="Rdf8fdd131d7c45c4" /><Relationship Type="http://schemas.openxmlformats.org/officeDocument/2006/relationships/slide" Target="/ppt/slides/slide2.xml" Id="R1123cc7bf6bc49b1" /><Relationship Type="http://schemas.openxmlformats.org/officeDocument/2006/relationships/slide" Target="/ppt/slides/slide3.xml" Id="R1f63f2a9ebc64996" /><Relationship Type="http://schemas.openxmlformats.org/officeDocument/2006/relationships/slide" Target="/ppt/slides/slide4.xml" Id="R999f5a26d3a14571" /><Relationship Type="http://schemas.openxmlformats.org/officeDocument/2006/relationships/slide" Target="/ppt/slides/slide5.xml" Id="R08267282c63b4a8e" /><Relationship Type="http://schemas.openxmlformats.org/officeDocument/2006/relationships/slide" Target="/ppt/slides/slide6.xml" Id="R3d4ab3ecdb5a4747" /><Relationship Type="http://schemas.openxmlformats.org/officeDocument/2006/relationships/slide" Target="/ppt/slides/slide7.xml" Id="Ra160589fc61b491c" /><Relationship Type="http://schemas.openxmlformats.org/officeDocument/2006/relationships/slide" Target="/ppt/slides/slide8.xml" Id="Rc12c0861350a41fa" /><Relationship Type="http://schemas.openxmlformats.org/officeDocument/2006/relationships/slide" Target="/ppt/slides/slide9.xml" Id="R7643638ae5ed45a8" /><Relationship Type="http://schemas.openxmlformats.org/officeDocument/2006/relationships/slide" Target="/ppt/slides/slide10.xml" Id="R98518276015b4a1e" /><Relationship Type="http://schemas.openxmlformats.org/officeDocument/2006/relationships/slide" Target="/ppt/slides/slide11.xml" Id="R2ecbab8d0b7645c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632c84ed9a7472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4ecb1999b69467b" /><Relationship Type="http://schemas.openxmlformats.org/officeDocument/2006/relationships/notesMaster" Target="/ppt/notesMasters/notesMaster1.xml" Id="R917d5df16c91493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d5478e5020f4463" /><Relationship Type="http://schemas.openxmlformats.org/officeDocument/2006/relationships/notesMaster" Target="/ppt/notesMasters/notesMaster1.xml" Id="R5a3fe0662f734ad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a0377a9d73e4fdd" /><Relationship Type="http://schemas.openxmlformats.org/officeDocument/2006/relationships/notesMaster" Target="/ppt/notesMasters/notesMaster1.xml" Id="Rdc603fab59ea4c8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7fde7c5e3434a4f" /><Relationship Type="http://schemas.openxmlformats.org/officeDocument/2006/relationships/notesMaster" Target="/ppt/notesMasters/notesMaster1.xml" Id="R4be7e8da129849a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385a83398c84005" /><Relationship Type="http://schemas.openxmlformats.org/officeDocument/2006/relationships/notesMaster" Target="/ppt/notesMasters/notesMaster1.xml" Id="R2f89186a1c4d45b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6a8528db2bb4a17" /><Relationship Type="http://schemas.openxmlformats.org/officeDocument/2006/relationships/notesMaster" Target="/ppt/notesMasters/notesMaster1.xml" Id="Rf1a0673af73747f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53e25cc60df4c87" /><Relationship Type="http://schemas.openxmlformats.org/officeDocument/2006/relationships/notesMaster" Target="/ppt/notesMasters/notesMaster1.xml" Id="R6d75d16e79e248c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cdabf5529864cf1" /><Relationship Type="http://schemas.openxmlformats.org/officeDocument/2006/relationships/notesMaster" Target="/ppt/notesMasters/notesMaster1.xml" Id="R21d5d7ff3fda42a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db0c491f45b4b9b" /><Relationship Type="http://schemas.openxmlformats.org/officeDocument/2006/relationships/notesMaster" Target="/ppt/notesMasters/notesMaster1.xml" Id="R9d9340965c4c42c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7a6e9583b434ca9" /><Relationship Type="http://schemas.openxmlformats.org/officeDocument/2006/relationships/notesMaster" Target="/ppt/notesMasters/notesMaster1.xml" Id="R46f90366cdbb4f4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67c89434d064772" /><Relationship Type="http://schemas.openxmlformats.org/officeDocument/2006/relationships/notesMaster" Target="/ppt/notesMasters/notesMaster1.xml" Id="Rd8577fa8af05409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제목은 발표의 목적이 드러나는 한 문장으로, 하단 메타 정보는 배포 버전 기준으로 갱신합니다.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첫 2주 안에 끝내야 하는 준비 항목을 실제 날짜와 담당자로 교체하고, 미해결 의사결정을 체크합니다.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완성 전 체크리스트로 사용합니다. 불필요한 슬라이드는 삭제하고 문서 전체의 용어와 날짜 기준을 통일하세요.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프로젝트가 시작된 배경을 현재 상태, 변화 계기, 제약으로 나누고 각 사실의 기준일과 출처를 표시합니다.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활동 목표가 아니라 프로젝트 종료 시 실제로 달라져야 할 상태와 측정 방법을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범위 경계와 변경 승인 절차를 반드시 함께 설명하고 회의 중 합의된 변경은 의사결정 로그에 남깁니다.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산출물 이름만 나열하지 말고 실제 포함 내용, 버전, 검수 기준, 승인자와 완료일을 연결합니다.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업무별 일정이 아니라 서로 맞물리는 산출물과 공동 마일스톤을 중심으로 표시합니다.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각 핵심 활동에 A가 한 명인지 확인하고, 이름 또는 조직명을 실제 책임 주체로 교체합니다.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협업 도구 이름만 쓰지 말고 회의 주기, 기록 위치, 긴급 기준과 결정 책임자를 함께 확정합니다.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착수 단계의 상위 위험만 선택하고 조기 신호, 예방 행동, 에스컬레이션 책임과 즉시 해소할 항목을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447473527454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d6eb3c151ff43a9" /><Relationship Type="http://schemas.openxmlformats.org/officeDocument/2006/relationships/slideLayout" Target="/ppt/slideLayouts/slideLayout1.xml" Id="R2d472af478eb4ae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72af478eb4ae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ee48158a54777" /><Relationship Type="http://schemas.openxmlformats.org/officeDocument/2006/relationships/notesSlide" Target="/ppt/notesSlides/notesSlide1.xml" Id="Rad8417fa598045a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d24015f6410d" /><Relationship Type="http://schemas.openxmlformats.org/officeDocument/2006/relationships/notesSlide" Target="/ppt/notesSlides/notesSlide10.xml" Id="R5e9b438ca2024df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3528425240d1" /><Relationship Type="http://schemas.openxmlformats.org/officeDocument/2006/relationships/notesSlide" Target="/ppt/notesSlides/notesSlide11.xml" Id="R2aa778617bdf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d71fffee948bb" /><Relationship Type="http://schemas.openxmlformats.org/officeDocument/2006/relationships/notesSlide" Target="/ppt/notesSlides/notesSlide2.xml" Id="R72233433cc69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4516729374724" /><Relationship Type="http://schemas.openxmlformats.org/officeDocument/2006/relationships/notesSlide" Target="/ppt/notesSlides/notesSlide3.xml" Id="R600ccc06a67f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30ee691854d9f" /><Relationship Type="http://schemas.openxmlformats.org/officeDocument/2006/relationships/notesSlide" Target="/ppt/notesSlides/notesSlide4.xml" Id="R43210df34af2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f03f1fa0a4357" /><Relationship Type="http://schemas.openxmlformats.org/officeDocument/2006/relationships/notesSlide" Target="/ppt/notesSlides/notesSlide5.xml" Id="Rfaac45b9dbde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2f3c70f134e5b" /><Relationship Type="http://schemas.openxmlformats.org/officeDocument/2006/relationships/notesSlide" Target="/ppt/notesSlides/notesSlide6.xml" Id="R547be676503b46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37b8397524083" /><Relationship Type="http://schemas.openxmlformats.org/officeDocument/2006/relationships/notesSlide" Target="/ppt/notesSlides/notesSlide7.xml" Id="R854d34e7c38e4ec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a942933cb427d" /><Relationship Type="http://schemas.openxmlformats.org/officeDocument/2006/relationships/notesSlide" Target="/ppt/notesSlides/notesSlide8.xml" Id="R8e911ccac8c240f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41d061a1e48b9" /><Relationship Type="http://schemas.openxmlformats.org/officeDocument/2006/relationships/notesSlide" Target="/ppt/notesSlides/notesSlide9.xml" Id="Rcc7c33603869446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8F02E8-13CF-4084-97EA-98F78DC7BB8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D72"/>
          </a:solidFill>
          <a:ln xmlns:a="http://schemas.openxmlformats.org/drawingml/2006/main" w="0">
            <a:solidFill>
              <a:srgbClr val="315D72"/>
            </a:solidFill>
            <a:prstDash val="solid"/>
          </a:ln>
        </p:spPr>
      </p:sp>
      <p:sp>
        <p:nvSpPr>
          <p:cNvPr id="2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BE6CAD69-BFB8-4719-85CB-35BF76F74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3905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HARU UTILS TEMPLATE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B8863F92-3583-45E2-92FE-1F1ACED815ED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1581150"/>
            <a:ext cx="7334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7231E"/>
                </a:solidFill>
              </a:defRPr>
            </a:pPr>
            <a:r>
              <a:rPr sz="4350" b="1">
                <a:solidFill>
                  <a:srgbClr val="17231E"/>
                </a:solidFill>
              </a:rPr>
              <a:t>[프로젝트명] 착수 보고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4DE3A6E2-34BD-46EE-8AEC-7460C15BB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47950"/>
            <a:ext cx="685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같은 목표, 같은 범위, 같은 의사결정 방식으로 출발하기 위한 킥오프 덱입니다.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AD1199-0D31-4AD8-8783-FF68163C6D4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14750"/>
            <a:ext cx="7239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9AFB9F-98D3-42AD-A4C1-D1DB6C320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676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31E"/>
                </a:solidFill>
              </a:defRPr>
            </a:pPr>
            <a:r>
              <a:rPr sz="1350" b="0">
                <a:solidFill>
                  <a:srgbClr val="17231E"/>
                </a:solidFill>
              </a:rPr>
              <a:t>발주/주관 [조직]  ·  수행 [조직]  ·  기간 [YYYY.MM–YYYY.MM]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916309-D7AF-4785-BEDA-E7A3BD7F178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990600"/>
            <a:ext cx="2095500" cy="2095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19050">
            <a:solidFill>
              <a:srgbClr val="C9DFD0"/>
            </a:solidFill>
            <a:prstDash val="solid"/>
          </a:ln>
        </p:spPr>
      </p:sp>
      <p:sp>
        <p:nvSpPr>
          <p:cNvPr id="8" name="cover-brand-u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EB1DE50E-D31D-4C4A-AD51-C9029C974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190625"/>
            <a:ext cx="1333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700" b="1">
                <a:solidFill>
                  <a:srgbClr val="1F4A3E"/>
                </a:solidFill>
              </a:defRPr>
            </a:pPr>
            <a:r>
              <a:rPr sz="8700" b="1">
                <a:solidFill>
                  <a:srgbClr val="1F4A3E"/>
                </a:solidFill>
              </a:rPr>
              <a:t>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45678A-6C0F-428B-AD47-9BEDED5B5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543300"/>
            <a:ext cx="2171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한 줄 결론부터</a:t>
            </a:r>
          </a:p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다음 행동까지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E454CD-AAC0-46CC-BAEB-C670495BE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531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문서명 · 작성자 · YYYY.MM.DD · v0.1</a:t>
            </a:r>
          </a:p>
        </p:txBody>
      </p:sp>
      <p:sp>
        <p:nvSpPr>
          <p:cNvPr id="11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973F55CB-8550-4EEE-AE4F-87F647113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0769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38780698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62FDC292-DE53-4688-8CCB-1EAD4BF99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FIRST 14 DAYS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CE48FEB-4460-4328-813C-F1544EB6CD94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첫 2주에 범위·환경·사용자 검증 기반을 잠급니다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AA8DAAFB-DBB8-4A29-A66F-F03450364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DE204F-8B85-4736-8507-E642AAA25CC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BBE818-3245-4E61-B600-E300FDA680C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57500"/>
            <a:ext cx="10210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9DB8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7DFA37-E129-4903-BB28-75AC5EDB518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7527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D7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BA33D6-03D5-4D1A-A4FF-1365E1356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211455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D+1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DE8D1C-D623-4E0A-86B2-2968C7F41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" y="316230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접근 권한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4B2060-8EA0-44B1-9BDC-AF3D8BA88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373380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계정·환경·자료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F92A60-FB86-4B11-8164-7185CFCE36A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9425" y="27527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6B51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CCF900-3B1F-434B-A222-0A32C6A8A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8400" y="211455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D+3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A8853AD-D356-4E5A-853C-EDC998FBB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4575" y="316230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범위 기준선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F8CC2E-FC4A-4912-86C1-74CB27531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7900" y="373380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IN/OUT·우선순위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579850-C30B-4334-8EFD-1F6C0E1FD6D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3025" y="27527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15917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49C326-FB5D-47A0-9365-6480982EA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0" y="211455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D+7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A632375-6C1B-4329-84EC-DEB8ABF22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8175" y="316230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초기 설계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226CA9-1091-47A0-AC31-4AF16AF4D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1500" y="373380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흐름·구성·검증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367113-76FA-49E8-B5E4-66308922C34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27527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4359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0AF941-BFDF-4B8D-9425-DE240DAF8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11455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D+14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E18F3BF-CCCD-44CB-B938-4C72DB6B4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316230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첫 리뷰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B2F36CE-DDB9-4EEE-B3BD-0FF28CB88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73380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데모·결정·리스크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D643555-ADFB-49BA-AE02-A66641DB5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15D72"/>
                </a:solidFill>
              </a:defRPr>
            </a:pPr>
            <a:r>
              <a:rPr sz="1350" b="1">
                <a:solidFill>
                  <a:srgbClr val="315D72"/>
                </a:solidFill>
              </a:rPr>
              <a:t>착수 시점 의사결정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EA9271E-4D61-49F5-BFA6-83478BA24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53050"/>
            <a:ext cx="1028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31E"/>
                </a:solidFill>
              </a:defRPr>
            </a:pPr>
            <a:r>
              <a:rPr sz="1650" b="1">
                <a:solidFill>
                  <a:srgbClr val="17231E"/>
                </a:solidFill>
              </a:rPr>
              <a:t>□ 범위 기준선  □ 주요 책임자  □ 협업 채널  □ 검수 기준  □ 첫 리뷰 일정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26AAD33D-2633-43CE-99E2-AA5FC7F7C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3B4EE0D-B606-44B3-9EC7-A5C2328FC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7529485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F4A3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usage-title">
            <a:extLst xmlns:a="http://schemas.openxmlformats.org/drawingml/2006/main">
              <a:ext uri="{FF2B5EF4-FFF2-40B4-BE49-F238E27FC236}">
                <a16:creationId xmlns:a16="http://schemas.microsoft.com/office/drawing/2014/main" id="{995F4D0B-F9B6-4DEC-BA70-C2F8639B5391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6858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이 슬라이드 묶음을 쓰는 가장 빠른 방법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5F3B6E-850A-4041-8065-2D96F2EE6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144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9DCC7"/>
                </a:solidFill>
              </a:defRPr>
            </a:pPr>
            <a:r>
              <a:rPr sz="1350" b="1">
                <a:solidFill>
                  <a:srgbClr val="B9DCC7"/>
                </a:solidFill>
              </a:rPr>
              <a:t>프로젝트 착수 보고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C7DDE8-F35F-45C1-9513-0BEC7A647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383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B734FE-4F66-44B3-83A4-A4D692D13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193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남길 슬라이드 선택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C87A66-23DD-403F-8B0D-90E88AFBC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383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배경·목표·범위·산출물·로드맵·역할·협업·위험·첫 행동 중 필요한 장을 골라 시작합니다.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441528-3400-46D4-934E-785809C19BC5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098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BFD694-D7E4-496A-B984-75E56B2C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146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3C0DAC-AD19-491A-B4E1-1D1F3BAF7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956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한 줄 결론 먼저 작성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B0B2FD-23F5-4573-8327-564DBEEAF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146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프로젝트가 끝났을 때 달라질 상태를 제목에 적습니다.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036B57-67AE-483B-BA6C-1646D1E838D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861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F82BD6-6ED5-4C45-8B84-FAF562DDB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909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E6D725-8AB2-4891-8C7C-FCBEA3A97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7719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예시를 실제 값으로 교체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841197-4D06-4D35-9F09-AF8E5BA99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909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RACI의 A 중복, 일정 기준일, 범위 제외 항목을 특히 확인합니다.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1D504A-1D53-43A0-B922-E1F91AA61FC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624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CE5487-A309-4599-ACEE-4CC1D69F0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672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E2DECD-C48E-45BC-AE44-1C3EBAB1D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482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검토와 배포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C1125C7-0533-493B-B3E1-B2CBA8066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672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회의에서 나온 미정 사항은 담당자와 결정일이 있는 로그로 전환합니다.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394EE6-6836-49A1-8198-635CDA531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72175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0B8"/>
                </a:solidFill>
              </a:defRPr>
            </a:pPr>
            <a:r>
              <a:rPr sz="1350" b="1">
                <a:solidFill>
                  <a:srgbClr val="FFF0B8"/>
                </a:solidFill>
              </a:rPr>
              <a:t>Haru kick · 모든 핵심 슬라이드에 ‘한 줄 결론’과 ‘다음 행동’을 남기세요.</a:t>
            </a:r>
          </a:p>
        </p:txBody>
      </p:sp>
      <p:sp>
        <p:nvSpPr>
          <p:cNvPr id="19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49888FC-BC24-4564-A4E1-8840946EC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63223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88B751C0-0003-4321-ACFD-248C60666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BACKGROUND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4609529-D001-4AC7-B5DF-A5C8DF601986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이번 프로젝트는 [현재 문제]를 [목표 시점]까지 바꿉니다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86F32763-2160-4083-A443-4DC9677F4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5D3C8F-2B24-4362-9F5A-B6B44711156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8B3F99-C4EE-458A-826B-D1E353C26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6E615C-43E4-4733-AAF1-88B503E96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현재 상태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76B27B-F903-406C-BDF3-6E5121897D2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C533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F84F487-B681-4412-855F-128BE654F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34544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[사용자·업무 현황]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[반복되는 문제]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[기준 수치/출처]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A9F857-F336-4F38-B2DE-26CAF3ACE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4093B6-10FD-4FCB-AF03-6E7CD6F58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변화 계기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8DBB79-2EF9-4E15-9DEF-F7B7554CEF4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D7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7F931E-E942-4021-94EC-79145E328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162300"/>
            <a:ext cx="34544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[정책·시장·기술 변화]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[결정된 선행 과제]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[착수 시한]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FC5DB7-9BEA-4DFC-95F2-3BFF3ABFB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459E20-1755-4E97-9687-40A88FAA6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프로젝트 제약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C0067C-9E1A-46FC-BDD7-E5B35114B35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1591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22835B-BA2E-4B5A-ACFD-CE5436A33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162300"/>
            <a:ext cx="34544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[예산·기간]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[필수 연계·규정]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[가용 인력·환경]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3FF0FCF-AE50-42DF-8D49-F3F1800E9BD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10820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8CF6D7-78F7-47CD-9BE0-F74EDEFD4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006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착수 배경 한 줄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2E239F-8673-4E64-9D51-C158F8155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5153025"/>
            <a:ext cx="781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[왜 지금 이 프로젝트를 해야 하는지 이해관계자가 합의할 문장]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34D52415-F20C-40DE-9DB7-EBCF17C82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4111530-8905-4AED-B1F8-469381FFA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10101243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FE28C759-070F-4888-B91C-AF23A253A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PURPOSE &amp; SUCCESS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25FED05-8FF0-4DDA-8C66-FD76F36890C5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프로젝트의 성공은 세 가지 변화로 정의합니다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C86039F4-DEB2-4287-8609-A5D10DBE1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CB809A-2E42-4A6F-889A-30F018D9C8D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EB53FC-541A-4BD1-9F81-2DB0C4FCE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15D72"/>
                </a:solidFill>
              </a:defRPr>
            </a:pPr>
            <a:r>
              <a:rPr sz="1350" b="1">
                <a:solidFill>
                  <a:srgbClr val="315D72"/>
                </a:solidFill>
              </a:rPr>
              <a:t>프로젝트 목적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D40085-37D2-4468-8080-664A25D70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1028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231E"/>
                </a:solidFill>
              </a:defRPr>
            </a:pPr>
            <a:r>
              <a:rPr sz="2175" b="1">
                <a:solidFill>
                  <a:srgbClr val="17231E"/>
                </a:solidFill>
              </a:rPr>
              <a:t>[대상 사용자]가 [핵심 업무]를 더 빠르고 안전하게 수행하도록 [변화]를 구현합니다.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D88DB8-1D38-499E-80E3-E2322789BED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329565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CDB47B-4AF0-4689-9D04-9452E47E6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09950"/>
            <a:ext cx="29146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15D72"/>
                </a:solidFill>
              </a:defRPr>
            </a:pPr>
            <a:r>
              <a:rPr sz="2400" b="1">
                <a:solidFill>
                  <a:srgbClr val="315D72"/>
                </a:solidFill>
              </a:rPr>
              <a:t>[목표값]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C50EDA-BCDF-45A3-B269-7537D9152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24300"/>
            <a:ext cx="2914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5D72"/>
                </a:solidFill>
              </a:defRPr>
            </a:pPr>
            <a:r>
              <a:rPr sz="1200" b="0">
                <a:solidFill>
                  <a:srgbClr val="315D72"/>
                </a:solidFill>
              </a:rPr>
              <a:t>성과 지표 1 · 기준일 명시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7A77A0-8AA9-4841-87C0-D8011AD11D8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238500"/>
            <a:ext cx="329565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7864AC-B397-4F49-9942-117EB5C5E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409950"/>
            <a:ext cx="29146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[목표값]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82FEF3-12ED-45F8-94B0-89BA50AE4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924300"/>
            <a:ext cx="2914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6B51"/>
                </a:solidFill>
              </a:defRPr>
            </a:pPr>
            <a:r>
              <a:rPr sz="1200" b="0">
                <a:solidFill>
                  <a:srgbClr val="1F6B51"/>
                </a:solidFill>
              </a:rPr>
              <a:t>성과 지표 2 · 측정 방법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419F2F-169E-48EB-8783-A4226F62905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238500"/>
            <a:ext cx="371475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ABB143-521A-408D-BCF5-518E418F3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40995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715917"/>
                </a:solidFill>
              </a:defRPr>
            </a:pPr>
            <a:r>
              <a:rPr sz="2400" b="1">
                <a:solidFill>
                  <a:srgbClr val="715917"/>
                </a:solidFill>
              </a:rPr>
              <a:t>[목표값]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31CF51-EA61-4FB0-9A03-612196DDD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924300"/>
            <a:ext cx="333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15917"/>
                </a:solidFill>
              </a:defRPr>
            </a:pPr>
            <a:r>
              <a:rPr sz="1200" b="0">
                <a:solidFill>
                  <a:srgbClr val="715917"/>
                </a:solidFill>
              </a:rPr>
              <a:t>품질·운영 지표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3CE931D-5BDC-472E-9A16-48AD72751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성공 조건 · [사용자 수용] + [품질 기준] + [운영 이관]을 모두 충족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28FC2833-C185-415B-AA03-2A1D69AE6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C35D655-DF14-4BEE-BAF8-7EE950FCB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93467973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1B836A5A-E13F-4980-9A1D-CD931B777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SCOPE ALIGNMENT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11BD414-78ED-448B-B2B9-46548472B0E7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포함과 제외를 함께 합의해야 범위가 선명해집니다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2DB6C980-E2B1-4E7A-8897-2219F09D0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76A78D-2CB1-4F35-8D7A-3907E2861C2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D4C217-BFF9-426C-940C-48D2E6F1D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B51"/>
                </a:solidFill>
              </a:defRPr>
            </a:pPr>
            <a:r>
              <a:rPr sz="1800" b="1">
                <a:solidFill>
                  <a:srgbClr val="1F6B51"/>
                </a:solidFill>
              </a:rPr>
              <a:t>IN · 이번 프로젝트에서 완료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5E11CE-CF2E-4070-9B18-3E8518398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80975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9C533F"/>
                </a:solidFill>
              </a:defRPr>
            </a:pPr>
            <a:r>
              <a:rPr sz="1800" b="1">
                <a:solidFill>
                  <a:srgbClr val="9C533F"/>
                </a:solidFill>
              </a:rPr>
              <a:t>OUT · 별도 과제 또는 후속 단계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AA9A79-0E44-4CE2-A471-58B6E40CA6E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49530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9D8920-70A6-420D-A36D-ACBC7331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47950"/>
            <a:ext cx="43434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7231E"/>
                </a:solidFill>
              </a:defRPr>
            </a:pPr>
            <a:r>
              <a:rPr sz="1575" b="0">
                <a:solidFill>
                  <a:srgbClr val="17231E"/>
                </a:solidFill>
              </a:rPr>
              <a:t>• [업무/기능 범위]</a:t>
            </a:r>
          </a:p>
          <a:p xmlns:a="http://schemas.openxmlformats.org/drawingml/2006/main">
            <a:pPr algn="l">
              <a:defRPr sz="1575" b="0">
                <a:solidFill>
                  <a:srgbClr val="17231E"/>
                </a:solidFill>
              </a:defRPr>
            </a:pPr>
            <a:r>
              <a:rPr sz="1575" b="0">
                <a:solidFill>
                  <a:srgbClr val="17231E"/>
                </a:solidFill>
              </a:rPr>
              <a:t>• [대상 사용자/채널]</a:t>
            </a:r>
          </a:p>
          <a:p xmlns:a="http://schemas.openxmlformats.org/drawingml/2006/main">
            <a:pPr algn="l">
              <a:defRPr sz="1575" b="0">
                <a:solidFill>
                  <a:srgbClr val="17231E"/>
                </a:solidFill>
              </a:defRPr>
            </a:pPr>
            <a:r>
              <a:rPr sz="1575" b="0">
                <a:solidFill>
                  <a:srgbClr val="17231E"/>
                </a:solidFill>
              </a:rPr>
              <a:t>• [데이터 이관 범위]</a:t>
            </a:r>
          </a:p>
          <a:p xmlns:a="http://schemas.openxmlformats.org/drawingml/2006/main">
            <a:pPr algn="l">
              <a:defRPr sz="1575" b="0">
                <a:solidFill>
                  <a:srgbClr val="17231E"/>
                </a:solidFill>
              </a:defRPr>
            </a:pPr>
            <a:r>
              <a:rPr sz="1575" b="0">
                <a:solidFill>
                  <a:srgbClr val="17231E"/>
                </a:solidFill>
              </a:rPr>
              <a:t>• [교육·운영 이관]</a:t>
            </a:r>
          </a:p>
          <a:p xmlns:a="http://schemas.openxmlformats.org/drawingml/2006/main">
            <a:pPr algn="l">
              <a:defRPr sz="1575" b="0">
                <a:solidFill>
                  <a:srgbClr val="17231E"/>
                </a:solidFill>
              </a:defRPr>
            </a:pPr>
            <a:r>
              <a:rPr sz="1575" b="0">
                <a:solidFill>
                  <a:srgbClr val="17231E"/>
                </a:solidFill>
              </a:rPr>
              <a:t>• [검수 산출물]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DFDB88-AE93-4DA8-A59A-7A4FFFEBE28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24100"/>
            <a:ext cx="49530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5F2"/>
          </a:solidFill>
          <a:ln xmlns:a="http://schemas.openxmlformats.org/drawingml/2006/main" w="9525">
            <a:solidFill>
              <a:srgbClr val="EAD4CE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AAB30B-87BE-4C21-9C82-B50D87284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647950"/>
            <a:ext cx="43434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7231E"/>
                </a:solidFill>
              </a:defRPr>
            </a:pPr>
            <a:r>
              <a:rPr sz="1575" b="0">
                <a:solidFill>
                  <a:srgbClr val="17231E"/>
                </a:solidFill>
              </a:rPr>
              <a:t>• [연계 제외 시스템]</a:t>
            </a:r>
          </a:p>
          <a:p xmlns:a="http://schemas.openxmlformats.org/drawingml/2006/main">
            <a:pPr algn="l">
              <a:defRPr sz="1575" b="0">
                <a:solidFill>
                  <a:srgbClr val="17231E"/>
                </a:solidFill>
              </a:defRPr>
            </a:pPr>
            <a:r>
              <a:rPr sz="1575" b="0">
                <a:solidFill>
                  <a:srgbClr val="17231E"/>
                </a:solidFill>
              </a:rPr>
              <a:t>• [고도화 아이디어]</a:t>
            </a:r>
          </a:p>
          <a:p xmlns:a="http://schemas.openxmlformats.org/drawingml/2006/main">
            <a:pPr algn="l">
              <a:defRPr sz="1575" b="0">
                <a:solidFill>
                  <a:srgbClr val="17231E"/>
                </a:solidFill>
              </a:defRPr>
            </a:pPr>
            <a:r>
              <a:rPr sz="1575" b="0">
                <a:solidFill>
                  <a:srgbClr val="17231E"/>
                </a:solidFill>
              </a:rPr>
              <a:t>• [정책 결정 필요 사항]</a:t>
            </a:r>
          </a:p>
          <a:p xmlns:a="http://schemas.openxmlformats.org/drawingml/2006/main">
            <a:pPr algn="l">
              <a:defRPr sz="1575" b="0">
                <a:solidFill>
                  <a:srgbClr val="17231E"/>
                </a:solidFill>
              </a:defRPr>
            </a:pPr>
            <a:r>
              <a:rPr sz="1575" b="0">
                <a:solidFill>
                  <a:srgbClr val="17231E"/>
                </a:solidFill>
              </a:rPr>
              <a:t>• [장기 데이터 정비]</a:t>
            </a:r>
          </a:p>
          <a:p xmlns:a="http://schemas.openxmlformats.org/drawingml/2006/main">
            <a:pPr algn="l">
              <a:defRPr sz="1575" b="0">
                <a:solidFill>
                  <a:srgbClr val="17231E"/>
                </a:solidFill>
              </a:defRPr>
            </a:pPr>
            <a:r>
              <a:rPr sz="1575" b="0">
                <a:solidFill>
                  <a:srgbClr val="17231E"/>
                </a:solidFill>
              </a:rPr>
              <a:t>• [유지보수 범위]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661303-F042-4239-BE23-880C7925A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3880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15D72"/>
                </a:solidFill>
              </a:defRPr>
            </a:pPr>
            <a:r>
              <a:rPr sz="1350" b="1">
                <a:solidFill>
                  <a:srgbClr val="315D72"/>
                </a:solidFill>
              </a:rPr>
              <a:t>변경 요청은 [채널]에서 영향도·일정·비용을 검토한 뒤 [승인자]가 결정합니다.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97688285-DB91-4F8B-AD33-EC07A6060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344E88A-AB0B-4A90-B109-D990F6288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61118050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FDF54CE4-AECD-4CEA-802F-0BB83097E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DELIVERABLES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7D2330A-12E2-4450-AA68-6C3E9381FC76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산출물은 검수 기준과 승인 책임까지 정의합니다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00A65BD7-0403-4043-A150-4EBBD50E2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22DD94-B2F9-4CE5-B1CA-13957C16CB4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51D80C-6C01-42D2-A4A9-333CFE88FAD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993105-9AF1-4D68-AB6F-2747D96A5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2446106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산출물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C6956D-3AFF-47EB-A67B-54F3B5395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806" y="1809750"/>
            <a:ext cx="3053993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핵심 내용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BBE8927-BAF5-4BFE-84D6-967612E35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7399" y="1809750"/>
            <a:ext cx="2446106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검수·승인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9E6D8B-EB4A-45B8-9D4E-DA8C261BE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04" y="1809750"/>
            <a:ext cx="1959796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책임·완료일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D97A57-B4D9-4B26-A66C-D1E5E2BA21E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008769-19ED-4B40-A290-69A842C16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47925"/>
            <a:ext cx="244610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[산출물 A]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CE564D-EA19-4A68-88A7-003BDB104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806" y="2447925"/>
            <a:ext cx="30539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[포함 내용·버전]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8E44A98-0905-4F66-B4DD-055122D77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7399" y="2447925"/>
            <a:ext cx="244610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[수용 기준/승인자]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572E9C-097B-4BC9-9119-FCE05713D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04" y="2447925"/>
            <a:ext cx="195979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[이름/일자]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A9F8E4-D132-4CDE-95EC-57BB8A29DCC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3B4F1D-C066-480E-B811-B8AF71D2C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95625"/>
            <a:ext cx="244610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[산출물 B]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575F34-30ED-4E39-8AA4-6A6ABDA0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806" y="3095625"/>
            <a:ext cx="30539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[포함 내용·버전]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3D27532-98D2-490B-958F-4BD128676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7399" y="3095625"/>
            <a:ext cx="244610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[수용 기준/승인자]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90AEB0-045B-44BF-A392-EC951D478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04" y="3095625"/>
            <a:ext cx="195979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[이름/일자]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739D441-C44A-49B2-B6F8-7E6E39AC602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4454368-8CCC-4753-9637-449EEE829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43325"/>
            <a:ext cx="244610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[산출물 C]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02AD02F-6E15-472D-AF63-8AF6C122C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806" y="3743325"/>
            <a:ext cx="30539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[포함 내용·버전]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33F1DF9-0C0B-4781-AB47-80F8B0406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7399" y="3743325"/>
            <a:ext cx="244610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[수용 기준/승인자]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40787B-BFDE-4197-BF87-E1661A88E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04" y="3743325"/>
            <a:ext cx="195979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[이름/일자]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22557B3-BF33-4872-8999-93BC7EC63A1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DCDE9A5-7B70-44B1-9790-6CE393CE6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91025"/>
            <a:ext cx="244610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운영 이관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A485867-2724-4AF6-8448-482C80DB3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806" y="4391025"/>
            <a:ext cx="30539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[교육·문서·권한]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4CD36F2-97B9-401D-8C66-8B6B048F2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7399" y="4391025"/>
            <a:ext cx="244610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[운영 승인 조건]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7614C0C-CB2E-4C53-BCFF-1A81F8256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04" y="4391025"/>
            <a:ext cx="195979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[이름/일자]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60FB08E4-3811-4A6F-8E9B-BA0BD2B4A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77C351A-1D1D-4C14-A9CC-3799AFC10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6558191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2C392EF7-CBF2-4D39-A8E1-AE5DE1C15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WORKSTREAMS &amp; ROADMAP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721D001-2F18-4757-8B97-C388F94C0A4C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워크스트림은 같은 마일스톤을 향해 병렬로 움직입니다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D20D24FB-87D0-4E9F-959D-167B2E917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EF2508-4B51-418F-BBCB-F61E0CA7399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BAE5B9-3985-4E00-B72B-0E2A77D57E5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71650"/>
            <a:ext cx="10820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1B15FF-E959-491B-AF1A-71F9ADF91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47850"/>
            <a:ext cx="1832429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워크스트림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FAACC6-86EB-4742-9128-3F3BC5422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1129" y="1847850"/>
            <a:ext cx="1703614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1단계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09995F-9721-4FB7-B5B5-DA27FE1FC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3343" y="1847850"/>
            <a:ext cx="1703614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2단계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EBE0B1-BF14-407B-9C5D-27C4C03B2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5557" y="1847850"/>
            <a:ext cx="1703614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3단계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D4162A-3C4B-4EAE-8750-3307085FD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7771" y="1847850"/>
            <a:ext cx="2734129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완료 기준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595C14-7957-447B-8B5A-B0B2C35AB61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0820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DECB8B-7A44-41B7-88D0-99CB0FFD3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47925"/>
            <a:ext cx="1832429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기획·UX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374EBB-AF35-4479-AA11-096313768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1129" y="24479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현황/요구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F365489-625C-4646-BDA4-3810A4746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3343" y="24479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설계/검증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287F05-C435-4B3E-A095-225D5A68C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5557" y="24479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수용 테스트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714C83-EC75-4AAB-9DC3-25AA04C67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7771" y="2447925"/>
            <a:ext cx="2734129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[승인 산출물]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763BD49-8CAA-4E55-87A5-ABEF85DEB44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90850"/>
            <a:ext cx="10820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C23256-C74C-4F81-A9F8-BE33C8C6A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57525"/>
            <a:ext cx="1832429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개발·데이터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46A03B-57A4-49AD-B5F5-47DDA989D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1129" y="30575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기반 구성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E631A5-4825-4840-A69D-9A68F2288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3343" y="30575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핵심 구현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48CE9FE-4687-4376-BAA6-0C265D77F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5557" y="30575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전환/안정화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E8429CC-4FB2-46CE-840E-D99239606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7771" y="3057525"/>
            <a:ext cx="2734129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[품질 지표]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1249C94-DAF8-443A-8635-38158907D8D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0450"/>
            <a:ext cx="10820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60A6B0-AD35-494B-8C0A-E077E9C1D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67125"/>
            <a:ext cx="1832429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변화·운영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AF12272-A241-4F6B-9C76-63311126E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1129" y="36671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이해관계자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973A86D-C4A1-43EB-BE0C-72A4144BA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3343" y="36671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교육 준비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22946D9-1246-4D29-BE98-E05C813BD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5557" y="36671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이관/정착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E38818B-4661-43AB-AB35-AA841E7AA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7771" y="3667125"/>
            <a:ext cx="2734129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[운영 승인]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33CE019-B1BB-4E57-A271-14E44B456C6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10050"/>
            <a:ext cx="10820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6C9DB2D-CC43-4793-B554-FFA9BC10C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76725"/>
            <a:ext cx="1832429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품질·보안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2BF68B7-8E2E-4BF3-A257-972BC64E8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1129" y="42767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기준 확정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9749D84-E39A-4925-B07F-AD31E2957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3343" y="42767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점검/보완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153F725-94D8-4B18-ACCD-8B46DD071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5557" y="4276725"/>
            <a:ext cx="170361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최종 검수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E97C284-1315-4656-B605-8961B395B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7771" y="4276725"/>
            <a:ext cx="2734129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[통과 기준]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9C32F304-336D-4385-BAA1-559EFA139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98D012B-4131-45AE-BBF0-84D91D7E7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3759463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96E5F20B-4873-4E9C-8F3D-CC79B49B3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ROLES &amp; RACI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5BC7E75-F78F-412A-AD91-7FAA80DEB925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역할은 직책보다 결정·실행·검수 책임으로 나눕니다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7FEB08EC-7A65-4E10-B591-069FF3D0B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7E3A31-5E8D-40AD-9B4B-E298A100EDF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BBDA2E-10BA-4B14-90F1-056AC09A6E3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8204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D259D0-98B3-45D3-9D52-CEC4E4D29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2953871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핵심 활동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DAAAB9-EEB8-4CEC-BDF2-EDD38DA43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2571" y="1809750"/>
            <a:ext cx="1298986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발주 PM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F744AC-0C1E-40A5-B6F1-6313EEA54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0156" y="1809750"/>
            <a:ext cx="1298986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수행 PM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08C35A-0613-4585-B352-F62CE90AC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7742" y="1809750"/>
            <a:ext cx="1298986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업무 리드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AA1669-9DBA-419F-BAA0-66011E2BF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5328" y="1809750"/>
            <a:ext cx="1298986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기술 리드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158DB9-F7DD-4427-9780-12AD8F928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2914" y="1809750"/>
            <a:ext cx="1298986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승인자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CBDAD9-7898-4C33-9686-E091B131A4D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05050"/>
            <a:ext cx="108204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B06A7FE-7B43-498B-A877-A63D6075D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371725"/>
            <a:ext cx="2953871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범위·우선순위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5FEB98-2D6F-40A7-92D2-651CE7CB9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2571" y="2371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79D6C91-EA7C-434D-A895-587081B89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0156" y="2371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C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18C334-C0ED-40DC-83F2-5BF40AE3D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7742" y="2371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C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DD462D2-BDB9-4E1E-8971-4DF9EC499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5328" y="2371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C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B2AFCAA-91EF-47BB-B0B6-450283D36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2914" y="2371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2104E8B-D34E-4504-A81D-DDFECC5346B5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108204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7D64F59-9542-48E3-B122-693835E4D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43225"/>
            <a:ext cx="2953871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설계·구현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10209A-62E7-4633-BD2E-39643DB1C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2571" y="29432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C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7910DE6-7373-4BD4-90BF-6C2D468D8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0156" y="29432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3A163C-312F-43F5-A0CF-7BD78FC79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7742" y="29432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C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CEFDC3D-7931-4CFE-A11A-895AD5928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5328" y="29432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45E689A-309A-48C6-80D0-3A37E36B5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2914" y="29432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6C00E31-7FC7-4202-AFC8-1D895C2545F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48050"/>
            <a:ext cx="108204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FC07982-3C56-4275-816A-EE9959B98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14725"/>
            <a:ext cx="2953871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사용자 검수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3A16705-6ED3-4530-9F26-7CAFA2234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2571" y="3514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9E0C22E-5899-482B-9A1B-2674EB744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0156" y="3514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C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9EF4A0F-15CF-47DB-8105-B7E16DEC6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7742" y="3514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13BACE9-D060-47A9-AEF0-17D4B73EA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5328" y="3514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C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6AD5D07-F108-4945-8500-780575DD1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2914" y="3514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I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8B55EAF-56FE-4884-8B8E-76BFB5AF732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9550"/>
            <a:ext cx="108204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61C2702-E2EE-4CDD-88A2-B680851CA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86225"/>
            <a:ext cx="2953871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운영 이관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92E205C-F214-4C20-A814-42B8D41FB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2571" y="40862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A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9E76DF7-DD04-4F8C-90A8-C315B373F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0156" y="40862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C45744D-D2A1-4D84-8F10-0679D34D0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7742" y="40862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R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C0FA0CB-C7ED-48B7-8020-A17C76D7E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5328" y="40862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R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90D5F94-C76D-46F7-BC6B-B8CEF9455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2914" y="40862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I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5EC4ADA-B545-46C7-A6EB-DB94C26A250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91050"/>
            <a:ext cx="108204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9DA7A7D-61BE-4D49-8DC5-9FACDB2A4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57725"/>
            <a:ext cx="2953871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변경 승인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62A2649-4623-48E4-9226-8A9C76C67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2571" y="4657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R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B16CB66-D301-4843-8DDC-9540BEEF5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0156" y="4657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C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8F6BD87-ABDA-46E1-9BCD-D646C8700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7742" y="4657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C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1F5FEBC-0B63-40A1-9055-D73E015D1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5328" y="4657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C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F87A35F-9691-4C6E-BBC1-B1ED30F7B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2914" y="4657725"/>
            <a:ext cx="12989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A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C10A519-8010-4A82-8355-2AD4B4BBF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57825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15D72"/>
                </a:solidFill>
              </a:defRPr>
            </a:pPr>
            <a:r>
              <a:rPr sz="1350" b="1">
                <a:solidFill>
                  <a:srgbClr val="315D72"/>
                </a:solidFill>
              </a:rPr>
              <a:t>R 실행 · A 최종 책임 · C 협의 · I 공유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DABAF676-529C-4F2C-91A7-3DC3C1EE7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5FDC639-E7E1-42E2-A372-D8E0A94BF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21849680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4052EE76-660C-487F-A4CF-BFF4E3443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WAYS OF WORKING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AFCAD79-E713-46F0-8F03-E243C8D821BF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회의·보고·의사결정 경로를 착수 전에 고정합니다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40022217-A7E8-47B1-8820-66883BD32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E31B44-E5B9-4D6E-B277-66D4634259E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2412F8-C1B6-44EA-BAFD-697D37FEE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D7DADC-6C30-4DDD-89DB-A8D4A90B6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정기 운영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85A6CD-346C-4BF3-9970-4EA2F2C48B8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5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FC43397-719B-44AC-8A04-27CBD16D8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34544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주간 실무회의 [요일]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주간 보고 [채널]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월간 의사결정 [주기]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6035B2-2712-42C8-A59C-815F74CB8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D67F41-A3D4-4045-AB57-45D5ED764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기록 원칙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7BA956-12C8-42D2-986E-0359DCA9A5A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D7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DCCB47-37EF-47B0-937D-FE5F0C054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162300"/>
            <a:ext cx="34544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결정 로그 [위치]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산출물 버전 [규칙]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회의록 확정 [기한]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D7A51D-8595-42D3-9E88-52DBA5110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8DBC35-4EF6-4217-B5C7-63D793DC9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에스컬레이션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CF09CD-7276-4409-A195-0965581C8DA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C533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85C7AF-19D0-4143-AF94-CC83DE795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162300"/>
            <a:ext cx="34544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긴급 기준 [정의]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1차 담당 [역할]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최종 결정 [역할]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3BB710A-7566-4211-86F9-B68E7A547FE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10820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9525">
            <a:solidFill>
              <a:srgbClr val="E4D39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8CD297-48B8-4A96-8D1C-A1CCFCE5C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387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15917"/>
                </a:solidFill>
              </a:defRPr>
            </a:pPr>
            <a:r>
              <a:rPr sz="1350" b="1">
                <a:solidFill>
                  <a:srgbClr val="715917"/>
                </a:solidFill>
              </a:rPr>
              <a:t>첫 합의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94887DA-BF1B-40EA-AEC3-BF2B4145A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191125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오늘 확정하지 못한 항목은 ‘담당자 + 결정일’을 남기고 미정 상태로 숨기지 않습니다.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CE6286E9-A762-4EA2-B6DC-A8D2448C7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DBD6C0F-C1DA-4681-A06B-2801C0AC0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38522768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368E6562-4DB4-4DB8-A5E0-8B6AFD414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INITIAL RISKS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C5DD43-E472-435E-8102-334F20EEF3D5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착수 위험은 신호·예방·에스컬레이션으로 관리합니다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4EFF8E9F-48FD-46AA-8BCF-7DAC15334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736C4F-D61D-4A25-8CE4-455145B4700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03E9E2-85FD-4A0E-BA05-590E54263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133E74-2C22-4972-892B-9ADA03FA5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범위·의사결정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88C3DD-9DBF-4E45-B00E-58C4F712F45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1591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629779-7C7A-4DC6-999A-686398512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345440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조기 신호 [조건]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예방 [기준선]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요청 [결정자/기한]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AED93F-7B1F-44FD-B676-4C6DD1DAD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DCE34C-68CB-4860-87C0-78EF93E5E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환경·연계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E3D6DEA-E746-4717-B4F3-8E61BBB2C44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C533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53EBA7-42A3-4DA4-AC23-6EB9684AC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162300"/>
            <a:ext cx="345440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조기 신호 [조건]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예방 [선행 점검]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대응 [우회/책임]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515F5C-6380-43E7-988B-45B01EF5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3DE352-ECE0-4DD7-A2D4-7568010B9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사용자·변화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796B80-9A77-41E0-B1D3-4A708414ECE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5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0E01351-AEDF-42FB-AB2E-68AAB691A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162300"/>
            <a:ext cx="345440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조기 신호 [조건]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예방 [참여 계획]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대응 [교육/소통]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3035DA-0914-4669-BF0B-2C088BC58BA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820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9525">
            <a:solidFill>
              <a:srgbClr val="E4D39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B4A3A3-13F2-4299-A2CE-703F47001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197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15917"/>
                </a:solidFill>
              </a:defRPr>
            </a:pPr>
            <a:r>
              <a:rPr sz="1350" b="1">
                <a:solidFill>
                  <a:srgbClr val="715917"/>
                </a:solidFill>
              </a:rPr>
              <a:t>즉시 해소할 위험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A485F1-74F2-4177-A55A-1B2AC91DC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5172075"/>
            <a:ext cx="781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[착수 전 닫아야 할 위험] · 책임 [이름] · 목표일 [YYYY.MM.DD]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8064BA67-60DF-43F2-9867-827FFF349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C054C05-D7E7-4A7A-9D3A-A8367BC38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5400926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2026-08-31T14:33:36.9730000Z</dcterms:created>
  <dcterms:modified xsi:type="dcterms:W3CDTF">2026-08-31T14:33:36.9730000Z</dcterms:modified>
</coreProperties>
</file>