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7a9ad5ef60f4d16" /><Relationship Type="http://schemas.openxmlformats.org/officeDocument/2006/relationships/extended-properties" Target="/docProps/app.xml" Id="R0ce5df2904de472c" /><Relationship Type="http://schemas.openxmlformats.org/officeDocument/2006/relationships/officeDocument" Target="/ppt/presentation.xml" Id="Ra6d2d4aa0d22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9f11b5b1b40ef"/>
  </p:sldMasterIdLst>
  <p:notesMasterIdLst>
    <p:notesMasterId xmlns:r="http://schemas.openxmlformats.org/officeDocument/2006/relationships" r:id="R74b0a258e0ef419a"/>
  </p:notesMasterIdLst>
  <p:sldIdLst>
    <p:sldId xmlns:r="http://schemas.openxmlformats.org/officeDocument/2006/relationships" id="256" r:id="R1823c094c6384d2b"/>
    <p:sldId xmlns:r="http://schemas.openxmlformats.org/officeDocument/2006/relationships" id="257" r:id="Rcc333cfe6f4c4127"/>
    <p:sldId xmlns:r="http://schemas.openxmlformats.org/officeDocument/2006/relationships" id="258" r:id="Reb61e4c16d084ab7"/>
    <p:sldId xmlns:r="http://schemas.openxmlformats.org/officeDocument/2006/relationships" id="259" r:id="R297ac252e63f48aa"/>
    <p:sldId xmlns:r="http://schemas.openxmlformats.org/officeDocument/2006/relationships" id="260" r:id="R053149bb1b6546cb"/>
    <p:sldId xmlns:r="http://schemas.openxmlformats.org/officeDocument/2006/relationships" id="261" r:id="R9d24c18e25b049b3"/>
    <p:sldId xmlns:r="http://schemas.openxmlformats.org/officeDocument/2006/relationships" id="262" r:id="Rbfef666fd7b74c79"/>
    <p:sldId xmlns:r="http://schemas.openxmlformats.org/officeDocument/2006/relationships" id="263" r:id="R6e3aad5556cd44c1"/>
    <p:sldId xmlns:r="http://schemas.openxmlformats.org/officeDocument/2006/relationships" id="264" r:id="Ra0f3ba4d59434688"/>
    <p:sldId xmlns:r="http://schemas.openxmlformats.org/officeDocument/2006/relationships" id="265" r:id="R12a236079b8440c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9a4844a5854491f" /><Relationship Type="http://schemas.openxmlformats.org/officeDocument/2006/relationships/slideMaster" Target="/ppt/slideMasters/slideMaster1.xml" Id="Rd1b9f11b5b1b40ef" /><Relationship Type="http://schemas.openxmlformats.org/officeDocument/2006/relationships/notesMaster" Target="/ppt/notesMasters/notesMaster1.xml" Id="R74b0a258e0ef419a" /><Relationship Type="http://schemas.openxmlformats.org/officeDocument/2006/relationships/presProps" Target="/ppt/presProps.xml" Id="Re61eea984b9e466f" /><Relationship Type="http://schemas.openxmlformats.org/officeDocument/2006/relationships/tableStyles" Target="/ppt/tableStyles.xml" Id="R82d65bb3a9ba419e" /><Relationship Type="http://schemas.openxmlformats.org/officeDocument/2006/relationships/slide" Target="/ppt/slides/slide1.xml" Id="R1823c094c6384d2b" /><Relationship Type="http://schemas.openxmlformats.org/officeDocument/2006/relationships/slide" Target="/ppt/slides/slide2.xml" Id="Rcc333cfe6f4c4127" /><Relationship Type="http://schemas.openxmlformats.org/officeDocument/2006/relationships/slide" Target="/ppt/slides/slide3.xml" Id="Reb61e4c16d084ab7" /><Relationship Type="http://schemas.openxmlformats.org/officeDocument/2006/relationships/slide" Target="/ppt/slides/slide4.xml" Id="R297ac252e63f48aa" /><Relationship Type="http://schemas.openxmlformats.org/officeDocument/2006/relationships/slide" Target="/ppt/slides/slide5.xml" Id="R053149bb1b6546cb" /><Relationship Type="http://schemas.openxmlformats.org/officeDocument/2006/relationships/slide" Target="/ppt/slides/slide6.xml" Id="R9d24c18e25b049b3" /><Relationship Type="http://schemas.openxmlformats.org/officeDocument/2006/relationships/slide" Target="/ppt/slides/slide7.xml" Id="Rbfef666fd7b74c79" /><Relationship Type="http://schemas.openxmlformats.org/officeDocument/2006/relationships/slide" Target="/ppt/slides/slide8.xml" Id="R6e3aad5556cd44c1" /><Relationship Type="http://schemas.openxmlformats.org/officeDocument/2006/relationships/slide" Target="/ppt/slides/slide9.xml" Id="Ra0f3ba4d59434688" /><Relationship Type="http://schemas.openxmlformats.org/officeDocument/2006/relationships/slide" Target="/ppt/slides/slide10.xml" Id="R12a236079b8440c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8de4c17ac1344e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d1ee5cb18fa4d1f" /><Relationship Type="http://schemas.openxmlformats.org/officeDocument/2006/relationships/notesMaster" Target="/ppt/notesMasters/notesMaster1.xml" Id="R290a51e33a0141a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791812be12b4c54" /><Relationship Type="http://schemas.openxmlformats.org/officeDocument/2006/relationships/notesMaster" Target="/ppt/notesMasters/notesMaster1.xml" Id="Rf52e17f6c0e94e9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27c39674b9240f6" /><Relationship Type="http://schemas.openxmlformats.org/officeDocument/2006/relationships/notesMaster" Target="/ppt/notesMasters/notesMaster1.xml" Id="Rc178e992334346e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f985c6fddb94afb" /><Relationship Type="http://schemas.openxmlformats.org/officeDocument/2006/relationships/notesMaster" Target="/ppt/notesMasters/notesMaster1.xml" Id="R3462dd19e03c48a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053baac4ab04540" /><Relationship Type="http://schemas.openxmlformats.org/officeDocument/2006/relationships/notesMaster" Target="/ppt/notesMasters/notesMaster1.xml" Id="R65a9e3ab9c414de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e56d9c8a5524f1e" /><Relationship Type="http://schemas.openxmlformats.org/officeDocument/2006/relationships/notesMaster" Target="/ppt/notesMasters/notesMaster1.xml" Id="R798f19f77270428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bec0bd6f67f4ed2" /><Relationship Type="http://schemas.openxmlformats.org/officeDocument/2006/relationships/notesMaster" Target="/ppt/notesMasters/notesMaster1.xml" Id="Rffb8b994e592482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8fff81336bd4742" /><Relationship Type="http://schemas.openxmlformats.org/officeDocument/2006/relationships/notesMaster" Target="/ppt/notesMasters/notesMaster1.xml" Id="Rf7325be1c2b44b6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9a0c012715345e8" /><Relationship Type="http://schemas.openxmlformats.org/officeDocument/2006/relationships/notesMaster" Target="/ppt/notesMasters/notesMaster1.xml" Id="Rcb57708a8959445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845a2c22a644e32" /><Relationship Type="http://schemas.openxmlformats.org/officeDocument/2006/relationships/notesMaster" Target="/ppt/notesMasters/notesMaster1.xml" Id="Rcd1592ce5a89420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제목은 청중이 이해할 수 있는 제품·프로젝트명으로 바꾸고, 부제는 이 덱에서 요청할 결정이 드러나게 작성합니다.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회의 내용을 요약하지 말고 합의한 결정과 다음 행동을 남깁니다. 오너·완료일·완료 증거가 없는 행동은 확정된 것으로 보지 않습니다.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북극성 지표는 사용자가 받은 가치와 연결하고, 속도·안전·품질이 악화되지 않도록 가드레일을 함께 둡니다.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현재 상태는 의견이 아니라 동일 기간·모수로 정의한 퍼널과 사용자 관찰로 제시합니다. 가장 큰 이탈보다 전략적으로 중요한 병목을 선택하세요.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가중치는 전략 선택을 반영해야 합니다. 모든 요청에 점수를 붙이되, 법무·보안·장애 대응처럼 점수 밖의 필수 조건을 구분하세요.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Now에는 팀이 약속한 결과와 날짜만 넣습니다. Next는 검증 가설, Later는 전략 방향으로 표현하고 매 검토 때 이동 근거를 기록하세요.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분기별로 하나의 고객 결과와 측정 가능한 목표를 둡니다. 일정이 바뀌면 기능보다 결과·가드레일을 먼저 지키는 결정을 하세요.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모든 이니셔티브에 하나의 핵심 가설과 성공·중단 기준을 부여합니다. 오너는 활동이 아니라 결과 지표에 책임집니다.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단순 위험 목록이 아니라 일정에 영향을 주는 의존성과 결정 날짜를 함께 적습니다. 높은 위험에는 예방·감지·대응 중 최소 하나의 구체 조치를 둡니다.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각 게이트에 완료 증거 링크와 오너를 넣습니다. 일정 압박이 있어도 보안·데이터 손상·복구 불가 Blocker는 예외 없이 출시를 막습니다.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f302cf7c64d8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9194ad297d840cf" /><Relationship Type="http://schemas.openxmlformats.org/officeDocument/2006/relationships/slideLayout" Target="/ppt/slideLayouts/slideLayout1.xml" Id="R271897605e1e4ea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897605e1e4ea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3aaf2e6c64720" /><Relationship Type="http://schemas.openxmlformats.org/officeDocument/2006/relationships/notesSlide" Target="/ppt/notesSlides/notesSlide1.xml" Id="Rd891ed46354f405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2d21ea2cd48c6" /><Relationship Type="http://schemas.openxmlformats.org/officeDocument/2006/relationships/notesSlide" Target="/ppt/notesSlides/notesSlide10.xml" Id="R0ca5290f4d3d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10b7bac494614" /><Relationship Type="http://schemas.openxmlformats.org/officeDocument/2006/relationships/notesSlide" Target="/ppt/notesSlides/notesSlide2.xml" Id="R66065a5702fe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8f32c0e7a4db3" /><Relationship Type="http://schemas.openxmlformats.org/officeDocument/2006/relationships/notesSlide" Target="/ppt/notesSlides/notesSlide3.xml" Id="R264be1021c9546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4ec69cead45ca" /><Relationship Type="http://schemas.openxmlformats.org/officeDocument/2006/relationships/notesSlide" Target="/ppt/notesSlides/notesSlide4.xml" Id="R612849019567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1c9d65825483a" /><Relationship Type="http://schemas.openxmlformats.org/officeDocument/2006/relationships/notesSlide" Target="/ppt/notesSlides/notesSlide5.xml" Id="Rf835791ba5e94a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90f8a215b48f2" /><Relationship Type="http://schemas.openxmlformats.org/officeDocument/2006/relationships/notesSlide" Target="/ppt/notesSlides/notesSlide6.xml" Id="R67bcdfa89cca46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f8178ce9d49ad" /><Relationship Type="http://schemas.openxmlformats.org/officeDocument/2006/relationships/notesSlide" Target="/ppt/notesSlides/notesSlide7.xml" Id="R4bc5b91859ad4ba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9c7559d43437d" /><Relationship Type="http://schemas.openxmlformats.org/officeDocument/2006/relationships/notesSlide" Target="/ppt/notesSlides/notesSlide8.xml" Id="Rbec3d1ea0ab345f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85eef2ba448fc" /><Relationship Type="http://schemas.openxmlformats.org/officeDocument/2006/relationships/notesSlide" Target="/ppt/notesSlides/notesSlide9.xml" Id="R75f44021f7d344e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ecorative-cover-strip">
            <a:extLst xmlns:a="http://schemas.openxmlformats.org/drawingml/2006/main">
              <a:ext uri="{FF2B5EF4-FFF2-40B4-BE49-F238E27FC236}">
                <a16:creationId xmlns:a16="http://schemas.microsoft.com/office/drawing/2014/main" id="{A030030B-14D7-4414-BFCF-BDDFED509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D72"/>
          </a:solidFill>
          <a:ln xmlns:a="http://schemas.openxmlformats.org/drawingml/2006/main" w="0">
            <a:solidFill>
              <a:srgbClr val="315D72"/>
            </a:solidFill>
            <a:prstDash val="solid"/>
          </a:ln>
        </p:spPr>
      </p:sp>
      <p:sp>
        <p:nvSpPr>
          <p:cNvPr id="2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A6991431-A5D4-4AA8-BAFF-F7B61CCB5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15D72"/>
                </a:solidFill>
              </a:defRPr>
            </a:pPr>
            <a:r>
              <a:rPr sz="1650" b="1">
                <a:solidFill>
                  <a:srgbClr val="315D72"/>
                </a:solidFill>
              </a:rPr>
              <a:t>HARU UTILS TEMPLATE</a:t>
            </a:r>
          </a:p>
        </p:txBody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8F1D121F-66CF-4570-981E-00453EDE8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47800"/>
            <a:ext cx="7334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850" b="1">
                <a:solidFill>
                  <a:srgbClr val="17231E"/>
                </a:solidFill>
              </a:defRPr>
            </a:pPr>
            <a:r>
              <a:rPr sz="5850" b="1">
                <a:solidFill>
                  <a:srgbClr val="17231E"/>
                </a:solidFill>
              </a:rPr>
              <a:t>제품 로드맵</a:t>
            </a:r>
          </a:p>
        </p:txBody>
      </p:sp>
      <p:sp>
        <p:nvSpPr>
          <p:cNvPr id="4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001C4762-0D7F-488E-8381-FF9F54435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52700"/>
            <a:ext cx="7048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66736D"/>
                </a:solidFill>
              </a:defRPr>
            </a:pPr>
            <a:r>
              <a:rPr sz="2400" b="0">
                <a:solidFill>
                  <a:srgbClr val="66736D"/>
                </a:solidFill>
              </a:rPr>
              <a:t>기능 목록이 아닌 고객 결과·우선순위·의존성으로 정렬하는 10장 템플릿</a:t>
            </a:r>
          </a:p>
        </p:txBody>
      </p:sp>
      <p:sp>
        <p:nvSpPr>
          <p:cNvPr id="5" name="cover-meta">
            <a:extLst xmlns:a="http://schemas.openxmlformats.org/drawingml/2006/main">
              <a:ext uri="{FF2B5EF4-FFF2-40B4-BE49-F238E27FC236}">
                <a16:creationId xmlns:a16="http://schemas.microsoft.com/office/drawing/2014/main" id="{83AA1932-707A-4DBA-A118-27FD75B1C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10000"/>
            <a:ext cx="71247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231E"/>
                </a:solidFill>
              </a:defRPr>
            </a:pPr>
            <a:r>
              <a:rPr sz="1800" b="0">
                <a:solidFill>
                  <a:srgbClr val="17231E"/>
                </a:solidFill>
              </a:rPr>
              <a:t>[제품명] · [기간] · [오너] · [기준일]</a:t>
            </a:r>
          </a:p>
        </p:txBody>
      </p:sp>
      <p:sp>
        <p:nvSpPr>
          <p:cNvPr id="6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50179E04-9492-46CA-BC88-18F75058F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05350"/>
            <a:ext cx="7124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F6B51"/>
                </a:solidFill>
              </a:defRPr>
            </a:pPr>
            <a:r>
              <a:rPr sz="1650" b="0">
                <a:solidFill>
                  <a:srgbClr val="1F6B51"/>
                </a:solidFill>
              </a:rPr>
              <a:t>현재 신호에서 목표 결과, Now·Next·Later, 출시 준비와 결정 요청까지 연결합니다.</a:t>
            </a:r>
          </a:p>
        </p:txBody>
      </p:sp>
      <p:sp>
        <p:nvSpPr>
          <p:cNvPr id="7" name="decorative-cover-orbit">
            <a:extLst xmlns:a="http://schemas.openxmlformats.org/drawingml/2006/main">
              <a:ext uri="{FF2B5EF4-FFF2-40B4-BE49-F238E27FC236}">
                <a16:creationId xmlns:a16="http://schemas.microsoft.com/office/drawing/2014/main" id="{5CCC43E3-EC1F-42A8-A0EB-4C87A568A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876300"/>
            <a:ext cx="2343150" cy="2343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19050">
            <a:solidFill>
              <a:srgbClr val="C9DFD0"/>
            </a:solidFill>
            <a:prstDash val="solid"/>
          </a:ln>
        </p:spPr>
      </p:sp>
      <p:sp>
        <p:nvSpPr>
          <p:cNvPr id="8" name="cover-brand-u">
            <a:extLst xmlns:a="http://schemas.openxmlformats.org/drawingml/2006/main">
              <a:ext uri="{FF2B5EF4-FFF2-40B4-BE49-F238E27FC236}">
                <a16:creationId xmlns:a16="http://schemas.microsoft.com/office/drawing/2014/main" id="{003B7A73-7EB8-4A33-916E-839FFCB74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1181100"/>
            <a:ext cx="13525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0" b="1">
                <a:solidFill>
                  <a:srgbClr val="1F4A3E"/>
                </a:solidFill>
              </a:defRPr>
            </a:pPr>
            <a:r>
              <a:rPr sz="11250" b="1">
                <a:solidFill>
                  <a:srgbClr val="1F4A3E"/>
                </a:solidFill>
              </a:rPr>
              <a:t>U</a:t>
            </a:r>
          </a:p>
        </p:txBody>
      </p:sp>
      <p:sp>
        <p:nvSpPr>
          <p:cNvPr id="9" name="cover-tagline">
            <a:extLst xmlns:a="http://schemas.openxmlformats.org/drawingml/2006/main">
              <a:ext uri="{FF2B5EF4-FFF2-40B4-BE49-F238E27FC236}">
                <a16:creationId xmlns:a16="http://schemas.microsoft.com/office/drawing/2014/main" id="{3550CB76-B607-4295-8DEE-E1FF1EF55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562350"/>
            <a:ext cx="2114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315D72"/>
                </a:solidFill>
              </a:defRPr>
            </a:pPr>
            <a:r>
              <a:rPr sz="2400" b="1">
                <a:solidFill>
                  <a:srgbClr val="315D72"/>
                </a:solidFill>
              </a:rPr>
              <a:t>결론 먼저</a:t>
            </a:r>
          </a:p>
          <a:p xmlns:a="http://schemas.openxmlformats.org/drawingml/2006/main">
            <a:pPr algn="ctr">
              <a:defRPr sz="2400" b="1">
                <a:solidFill>
                  <a:srgbClr val="315D72"/>
                </a:solidFill>
              </a:defRPr>
            </a:pPr>
            <a:r>
              <a:rPr sz="2400" b="1">
                <a:solidFill>
                  <a:srgbClr val="315D72"/>
                </a:solidFill>
              </a:rPr>
              <a:t>다음 행동까지</a:t>
            </a:r>
          </a:p>
        </p:txBody>
      </p:sp>
      <p:sp>
        <p:nvSpPr>
          <p:cNvPr id="10" name="cover-version">
            <a:extLst xmlns:a="http://schemas.openxmlformats.org/drawingml/2006/main">
              <a:ext uri="{FF2B5EF4-FFF2-40B4-BE49-F238E27FC236}">
                <a16:creationId xmlns:a16="http://schemas.microsoft.com/office/drawing/2014/main" id="{1811ADE4-FBE9-4868-9A3C-CEB584A56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62650"/>
            <a:ext cx="609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문서명 · 작성자 · YYYY.MM.DD · v0.1</a:t>
            </a:r>
          </a:p>
        </p:txBody>
      </p:sp>
      <p:sp>
        <p:nvSpPr>
          <p:cNvPr id="11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CA881CE2-2FE0-447D-96C2-4FF43DADD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58674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1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0F2BDE0-8C9F-46F4-A4A7-290EE1060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315D72"/>
                </a:solidFill>
              </a:defRPr>
            </a:pPr>
            <a:r>
              <a:rPr sz="1350" b="1">
                <a:solidFill>
                  <a:srgbClr val="315D72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8583509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81B536B2-912E-4956-9D8D-043C91540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09 · DECISIONS &amp; NEXT ACTIONS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16E4D29-480E-4CC7-A26C-BDAC0EFC6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오늘은 다음 검증과 책임을 확정합니다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478064B3-8551-43D9-A26E-2130D6468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BA010E50-5AE8-4CDD-8F8F-4DD7D9940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695F5DCF-C956-42D4-8AFB-1D0B30CB4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로드맵 검토에서 필요한 결정·보류 가정·다음 행동·책임자·완료일을 남깁니다.</a:t>
            </a:r>
          </a:p>
        </p:txBody>
      </p:sp>
      <p:sp>
        <p:nvSpPr>
          <p:cNvPr id="6" name="decision-title">
            <a:extLst xmlns:a="http://schemas.openxmlformats.org/drawingml/2006/main">
              <a:ext uri="{FF2B5EF4-FFF2-40B4-BE49-F238E27FC236}">
                <a16:creationId xmlns:a16="http://schemas.microsoft.com/office/drawing/2014/main" id="{A6D5F4CB-44FC-4FC1-A8A9-EE03FEFD2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31E"/>
                </a:solidFill>
              </a:defRPr>
            </a:pPr>
            <a:r>
              <a:rPr sz="2550" b="1">
                <a:solidFill>
                  <a:srgbClr val="17231E"/>
                </a:solidFill>
              </a:rPr>
              <a:t>결정 요청</a:t>
            </a:r>
          </a:p>
        </p:txBody>
      </p:sp>
      <p:sp>
        <p:nvSpPr>
          <p:cNvPr id="7" name="decision-list">
            <a:extLst xmlns:a="http://schemas.openxmlformats.org/drawingml/2006/main">
              <a:ext uri="{FF2B5EF4-FFF2-40B4-BE49-F238E27FC236}">
                <a16:creationId xmlns:a16="http://schemas.microsoft.com/office/drawing/2014/main" id="{1C12C888-08CD-4D63-89EC-1DD93D83D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47950"/>
            <a:ext cx="476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66736D"/>
                </a:solidFill>
              </a:defRPr>
            </a:pPr>
            <a:r>
              <a:rPr sz="2100" b="0">
                <a:solidFill>
                  <a:srgbClr val="66736D"/>
                </a:solidFill>
              </a:rPr>
              <a:t>① Now 범위와 WIP 한도 승인</a:t>
            </a:r>
          </a:p>
          <a:p xmlns:a="http://schemas.openxmlformats.org/drawingml/2006/main">
            <a:pPr algn="l">
              <a:defRPr sz="2100" b="0">
                <a:solidFill>
                  <a:srgbClr val="66736D"/>
                </a:solidFill>
              </a:defRPr>
            </a:pPr>
            <a:r>
              <a:rPr sz="2100" b="0">
                <a:solidFill>
                  <a:srgbClr val="66736D"/>
                </a:solidFill>
              </a:rPr>
              <a:t>② Next 검증 예산·대상 승인</a:t>
            </a:r>
          </a:p>
          <a:p xmlns:a="http://schemas.openxmlformats.org/drawingml/2006/main">
            <a:pPr algn="l">
              <a:defRPr sz="2100" b="0">
                <a:solidFill>
                  <a:srgbClr val="66736D"/>
                </a:solidFill>
              </a:defRPr>
            </a:pPr>
            <a:r>
              <a:rPr sz="2100" b="0">
                <a:solidFill>
                  <a:srgbClr val="66736D"/>
                </a:solidFill>
              </a:rPr>
              <a:t>③ 출시 가드레일·예외 승인자 지정</a:t>
            </a:r>
          </a:p>
        </p:txBody>
      </p:sp>
      <p:sp>
        <p:nvSpPr>
          <p:cNvPr id="8" name="assumption-title">
            <a:extLst xmlns:a="http://schemas.openxmlformats.org/drawingml/2006/main">
              <a:ext uri="{FF2B5EF4-FFF2-40B4-BE49-F238E27FC236}">
                <a16:creationId xmlns:a16="http://schemas.microsoft.com/office/drawing/2014/main" id="{B31B6329-EFEB-4609-90A4-CD70AA22F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31E"/>
                </a:solidFill>
              </a:defRPr>
            </a:pPr>
            <a:r>
              <a:rPr sz="2550" b="1">
                <a:solidFill>
                  <a:srgbClr val="17231E"/>
                </a:solidFill>
              </a:rPr>
              <a:t>보류 가정</a:t>
            </a:r>
          </a:p>
        </p:txBody>
      </p:sp>
      <p:sp>
        <p:nvSpPr>
          <p:cNvPr id="9" name="assumption-list">
            <a:extLst xmlns:a="http://schemas.openxmlformats.org/drawingml/2006/main">
              <a:ext uri="{FF2B5EF4-FFF2-40B4-BE49-F238E27FC236}">
                <a16:creationId xmlns:a16="http://schemas.microsoft.com/office/drawing/2014/main" id="{5D09B4B5-9D35-4669-82BA-9DF35DE7C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38700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[가정] · 검증 방법 · 결정일</a:t>
            </a:r>
          </a:p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[가정] · 검증 방법 · 결정일</a:t>
            </a:r>
          </a:p>
        </p:txBody>
      </p:sp>
      <p:sp>
        <p:nvSpPr>
          <p:cNvPr id="10" name="decorative-action-panel">
            <a:extLst xmlns:a="http://schemas.openxmlformats.org/drawingml/2006/main">
              <a:ext uri="{FF2B5EF4-FFF2-40B4-BE49-F238E27FC236}">
                <a16:creationId xmlns:a16="http://schemas.microsoft.com/office/drawing/2014/main" id="{B49B4373-4D9D-4AEE-AC2A-952518CD1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057400"/>
            <a:ext cx="46863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11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4B11A09-9CF5-478B-A4FB-5C907F80C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362200"/>
            <a:ext cx="396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0B8"/>
                </a:solidFill>
              </a:defRPr>
            </a:pPr>
            <a:r>
              <a:rPr sz="1650" b="1">
                <a:solidFill>
                  <a:srgbClr val="FFF0B8"/>
                </a:solidFill>
              </a:rPr>
              <a:t>NEXT ACTION</a:t>
            </a:r>
          </a:p>
        </p:txBody>
      </p:sp>
      <p:sp>
        <p:nvSpPr>
          <p:cNvPr id="12" name="action-list">
            <a:extLst xmlns:a="http://schemas.openxmlformats.org/drawingml/2006/main">
              <a:ext uri="{FF2B5EF4-FFF2-40B4-BE49-F238E27FC236}">
                <a16:creationId xmlns:a16="http://schemas.microsoft.com/office/drawing/2014/main" id="{F72D61EE-98A6-49B9-A6D6-6863E7DD9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990850"/>
            <a:ext cx="3962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[행동 1]</a:t>
            </a:r>
          </a:p>
          <a:p xmlns:a="http://schemas.openxmlformats.org/drawingml/2006/main">
            <a:pPr algn="ctr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[행동 2]</a:t>
            </a:r>
          </a:p>
          <a:p xmlns:a="http://schemas.openxmlformats.org/drawingml/2006/main">
            <a:pPr algn="ctr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[행동 3]</a:t>
            </a:r>
          </a:p>
        </p:txBody>
      </p:sp>
      <p:sp>
        <p:nvSpPr>
          <p:cNvPr id="13" name="action-owner">
            <a:extLst xmlns:a="http://schemas.openxmlformats.org/drawingml/2006/main">
              <a:ext uri="{FF2B5EF4-FFF2-40B4-BE49-F238E27FC236}">
                <a16:creationId xmlns:a16="http://schemas.microsoft.com/office/drawing/2014/main" id="{AFA43F33-6DA2-4C5A-9689-73FF0BD2E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514850"/>
            <a:ext cx="3962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DCE9E1"/>
                </a:solidFill>
              </a:defRPr>
            </a:pPr>
            <a:r>
              <a:rPr sz="1800" b="0">
                <a:solidFill>
                  <a:srgbClr val="DCE9E1"/>
                </a:solidFill>
              </a:rPr>
              <a:t>각 행동에 책임자 · 완료일 · 완료 증거를 지정</a:t>
            </a:r>
          </a:p>
        </p:txBody>
      </p:sp>
      <p:sp>
        <p:nvSpPr>
          <p:cNvPr id="14" name="roadmap-usage-check">
            <a:extLst xmlns:a="http://schemas.openxmlformats.org/drawingml/2006/main">
              <a:ext uri="{FF2B5EF4-FFF2-40B4-BE49-F238E27FC236}">
                <a16:creationId xmlns:a16="http://schemas.microsoft.com/office/drawing/2014/main" id="{A7C3BAE5-6D6C-4629-8FCC-7BFA836E9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1009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6B51"/>
                </a:solidFill>
              </a:defRPr>
            </a:pPr>
            <a:r>
              <a:rPr sz="1425" b="1">
                <a:solidFill>
                  <a:srgbClr val="1F6B51"/>
                </a:solidFill>
              </a:rPr>
              <a:t>완료 전 체크 · 제목 ≥35pt · 본문 ≥16pt · Now 날짜·오너 · 샘플 수치·출처 교체</a:t>
            </a:r>
          </a:p>
        </p:txBody>
      </p:sp>
      <p:sp>
        <p:nvSpPr>
          <p:cNvPr id="15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1B01A57E-A234-4D73-BE35-6A76A483D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1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1BD4FAFA-D2D1-45E3-8B0A-28DB147E2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1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9D13436-81F7-4E4B-930A-4DD805934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89310158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8B729121-1F3A-4922-B052-DAC89E1B9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01 · NORTH STAR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7E9839-B36A-4066-90AA-1C887961B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북극성은 ‘첫 가치까지 30초’입니다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2A1D3091-D499-44F9-8E82-48BBB88B6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A7971D40-1977-4710-9512-EFE4C0BA9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6DED41A6-5AEC-4A0D-9320-DAEE1EB78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제품이 만들 고객 결과와 이를 측정할 북극성·가드레일 지표를 한 문장으로 정렬합니다.</a:t>
            </a:r>
          </a:p>
        </p:txBody>
      </p:sp>
      <p:sp>
        <p:nvSpPr>
          <p:cNvPr id="6" name="north-star-statement">
            <a:extLst xmlns:a="http://schemas.openxmlformats.org/drawingml/2006/main">
              <a:ext uri="{FF2B5EF4-FFF2-40B4-BE49-F238E27FC236}">
                <a16:creationId xmlns:a16="http://schemas.microsoft.com/office/drawing/2014/main" id="{83EB1FCE-A369-4B66-A50E-3F8BB9421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8858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7231E"/>
                </a:solidFill>
              </a:defRPr>
            </a:pPr>
            <a:r>
              <a:rPr sz="2400" b="1">
                <a:solidFill>
                  <a:srgbClr val="17231E"/>
                </a:solidFill>
              </a:rPr>
              <a:t>[샘플] 입력 후 30초 안에 신뢰할 결과를 만들고 다음 작업으로 이동한다.</a:t>
            </a:r>
          </a:p>
        </p:txBody>
      </p:sp>
      <p:sp>
        <p:nvSpPr>
          <p:cNvPr id="7" name="section-label-NORTH STAR">
            <a:extLst xmlns:a="http://schemas.openxmlformats.org/drawingml/2006/main">
              <a:ext uri="{FF2B5EF4-FFF2-40B4-BE49-F238E27FC236}">
                <a16:creationId xmlns:a16="http://schemas.microsoft.com/office/drawing/2014/main" id="{21290E5B-0E28-45FC-AF44-DA141E164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17145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NORTH STAR</a:t>
            </a:r>
          </a:p>
        </p:txBody>
      </p:sp>
      <p:sp>
        <p:nvSpPr>
          <p:cNvPr id="8" name="north-star-metric">
            <a:extLst xmlns:a="http://schemas.openxmlformats.org/drawingml/2006/main">
              <a:ext uri="{FF2B5EF4-FFF2-40B4-BE49-F238E27FC236}">
                <a16:creationId xmlns:a16="http://schemas.microsoft.com/office/drawing/2014/main" id="{7A3E5E06-81F5-4346-AA89-D1FC2AF1D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671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F6B51"/>
                </a:solidFill>
              </a:defRPr>
            </a:pPr>
            <a:r>
              <a:rPr sz="2925" b="1">
                <a:solidFill>
                  <a:srgbClr val="1F6B51"/>
                </a:solidFill>
              </a:rPr>
              <a:t>30초 내 유효 결과율</a:t>
            </a:r>
          </a:p>
        </p:txBody>
      </p:sp>
      <p:sp>
        <p:nvSpPr>
          <p:cNvPr id="9" name="north-star-target">
            <a:extLst xmlns:a="http://schemas.openxmlformats.org/drawingml/2006/main">
              <a:ext uri="{FF2B5EF4-FFF2-40B4-BE49-F238E27FC236}">
                <a16:creationId xmlns:a16="http://schemas.microsoft.com/office/drawing/2014/main" id="{6C65356F-C4A7-4D31-A0FF-3583DAF7E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14850"/>
            <a:ext cx="342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[샘플] 현재 54% → 목표 75%</a:t>
            </a:r>
          </a:p>
        </p:txBody>
      </p:sp>
      <p:sp>
        <p:nvSpPr>
          <p:cNvPr id="10" name="guardrail-title">
            <a:extLst xmlns:a="http://schemas.openxmlformats.org/drawingml/2006/main">
              <a:ext uri="{FF2B5EF4-FFF2-40B4-BE49-F238E27FC236}">
                <a16:creationId xmlns:a16="http://schemas.microsoft.com/office/drawing/2014/main" id="{5188DCE3-7DA1-4F1F-B697-3F99AE16A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31470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231E"/>
                </a:solidFill>
              </a:defRPr>
            </a:pPr>
            <a:r>
              <a:rPr sz="2250" b="1">
                <a:solidFill>
                  <a:srgbClr val="17231E"/>
                </a:solidFill>
              </a:rPr>
              <a:t>가드레일</a:t>
            </a:r>
          </a:p>
        </p:txBody>
      </p:sp>
      <p:sp>
        <p:nvSpPr>
          <p:cNvPr id="11" name="guardrail-list">
            <a:extLst xmlns:a="http://schemas.openxmlformats.org/drawingml/2006/main">
              <a:ext uri="{FF2B5EF4-FFF2-40B4-BE49-F238E27FC236}">
                <a16:creationId xmlns:a16="http://schemas.microsoft.com/office/drawing/2014/main" id="{E24A19E3-11EE-49E3-8751-D50601605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88620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• 오류 보고율 ≤ 0.5%</a:t>
            </a:r>
          </a:p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• 브라우저 외부 전송 0건</a:t>
            </a:r>
          </a:p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• P75 초기 로드 ≤ 2.5초</a:t>
            </a:r>
          </a:p>
        </p:txBody>
      </p:sp>
      <p:sp>
        <p:nvSpPr>
          <p:cNvPr id="12" name="decorative-north-star-bar">
            <a:extLst xmlns:a="http://schemas.openxmlformats.org/drawingml/2006/main">
              <a:ext uri="{FF2B5EF4-FFF2-40B4-BE49-F238E27FC236}">
                <a16:creationId xmlns:a16="http://schemas.microsoft.com/office/drawing/2014/main" id="{4B9FA061-EC30-4847-BE42-66BF7B08C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476500"/>
            <a:ext cx="781050" cy="2457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13" name="north-star-bar-value">
            <a:extLst xmlns:a="http://schemas.openxmlformats.org/drawingml/2006/main">
              <a:ext uri="{FF2B5EF4-FFF2-40B4-BE49-F238E27FC236}">
                <a16:creationId xmlns:a16="http://schemas.microsoft.com/office/drawing/2014/main" id="{EBA5798E-D10B-4FC4-9E74-80826DA31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4290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625" b="1">
                <a:solidFill>
                  <a:srgbClr val="315D72"/>
                </a:solidFill>
              </a:defRPr>
            </a:pPr>
            <a:r>
              <a:rPr sz="2625" b="1">
                <a:solidFill>
                  <a:srgbClr val="315D72"/>
                </a:solidFill>
              </a:rPr>
              <a:t>75%</a:t>
            </a:r>
          </a:p>
        </p:txBody>
      </p:sp>
      <p:sp>
        <p:nvSpPr>
          <p:cNvPr id="14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8D599B7E-25D6-4E73-A244-689503215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1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644087F4-FADD-4725-88FC-BA64B1C28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1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BC51BDD-7565-47F8-9E39-5C529CC85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0805922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83D0AFC2-6364-42CE-A9E2-9F21CCB0C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02 · CURRENT SIGNAL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68A3267-8445-4F57-96BC-8892054EA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형식 판단과 재입력이 다음 작업을 막습니다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2F67C24A-6919-48FC-BA34-8B63C600F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E996B85E-324C-4077-8B1E-5D16FDF4E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96731A57-4754-48B0-AD33-33F077732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정량 퍼널과 정성 관찰을 함께 보여주어 로드맵이 해결해야 할 병목을 특정합니다.</a:t>
            </a:r>
          </a:p>
        </p:txBody>
      </p:sp>
      <p:sp>
        <p:nvSpPr>
          <p:cNvPr id="6" name="decorative-funnel-0">
            <a:extLst xmlns:a="http://schemas.openxmlformats.org/drawingml/2006/main">
              <a:ext uri="{FF2B5EF4-FFF2-40B4-BE49-F238E27FC236}">
                <a16:creationId xmlns:a16="http://schemas.microsoft.com/office/drawing/2014/main" id="{03AE1486-0157-4073-A877-A6A6A59A9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495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7" name="funnel-label-0">
            <a:extLst xmlns:a="http://schemas.openxmlformats.org/drawingml/2006/main">
              <a:ext uri="{FF2B5EF4-FFF2-40B4-BE49-F238E27FC236}">
                <a16:creationId xmlns:a16="http://schemas.microsoft.com/office/drawing/2014/main" id="{21CFC443-979F-43D3-A575-D8E99694A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09800"/>
            <a:ext cx="461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15D72"/>
                </a:solidFill>
              </a:defRPr>
            </a:pPr>
            <a:r>
              <a:rPr sz="1650" b="1">
                <a:solidFill>
                  <a:srgbClr val="315D72"/>
                </a:solidFill>
              </a:rPr>
              <a:t>방문  100%</a:t>
            </a:r>
          </a:p>
        </p:txBody>
      </p:sp>
      <p:sp>
        <p:nvSpPr>
          <p:cNvPr id="8" name="decorative-funnel-1">
            <a:extLst xmlns:a="http://schemas.openxmlformats.org/drawingml/2006/main">
              <a:ext uri="{FF2B5EF4-FFF2-40B4-BE49-F238E27FC236}">
                <a16:creationId xmlns:a16="http://schemas.microsoft.com/office/drawing/2014/main" id="{17914AAF-5C00-4E5F-B87F-1E3BDEAA4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38450"/>
            <a:ext cx="356616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9" name="funnel-label-1">
            <a:extLst xmlns:a="http://schemas.openxmlformats.org/drawingml/2006/main">
              <a:ext uri="{FF2B5EF4-FFF2-40B4-BE49-F238E27FC236}">
                <a16:creationId xmlns:a16="http://schemas.microsoft.com/office/drawing/2014/main" id="{6DDDCA43-2D8C-423F-A260-DB4D9F22D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322326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도구 진입  72%</a:t>
            </a:r>
          </a:p>
        </p:txBody>
      </p:sp>
      <p:sp>
        <p:nvSpPr>
          <p:cNvPr id="10" name="decorative-funnel-2">
            <a:extLst xmlns:a="http://schemas.openxmlformats.org/drawingml/2006/main">
              <a:ext uri="{FF2B5EF4-FFF2-40B4-BE49-F238E27FC236}">
                <a16:creationId xmlns:a16="http://schemas.microsoft.com/office/drawing/2014/main" id="{8AA281A6-C91F-4787-9CDD-1FB4AB884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81400"/>
            <a:ext cx="267462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1" name="funnel-label-2">
            <a:extLst xmlns:a="http://schemas.openxmlformats.org/drawingml/2006/main">
              <a:ext uri="{FF2B5EF4-FFF2-40B4-BE49-F238E27FC236}">
                <a16:creationId xmlns:a16="http://schemas.microsoft.com/office/drawing/2014/main" id="{F3CD016B-B7F4-428F-B8B1-22689BD7A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95700"/>
            <a:ext cx="233172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15917"/>
                </a:solidFill>
              </a:defRPr>
            </a:pPr>
            <a:r>
              <a:rPr sz="1650" b="1">
                <a:solidFill>
                  <a:srgbClr val="715917"/>
                </a:solidFill>
              </a:rPr>
              <a:t>유효 결과  54%</a:t>
            </a:r>
          </a:p>
        </p:txBody>
      </p:sp>
      <p:sp>
        <p:nvSpPr>
          <p:cNvPr id="12" name="decorative-funnel-3">
            <a:extLst xmlns:a="http://schemas.openxmlformats.org/drawingml/2006/main">
              <a:ext uri="{FF2B5EF4-FFF2-40B4-BE49-F238E27FC236}">
                <a16:creationId xmlns:a16="http://schemas.microsoft.com/office/drawing/2014/main" id="{6093C9D6-B76B-4641-BF26-C292D48BD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24350"/>
            <a:ext cx="104013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DCE6"/>
          </a:solidFill>
          <a:ln xmlns:a="http://schemas.openxmlformats.org/drawingml/2006/main" w="0">
            <a:solidFill>
              <a:srgbClr val="F5DCE6"/>
            </a:solidFill>
            <a:prstDash val="solid"/>
          </a:ln>
        </p:spPr>
      </p:sp>
      <p:sp>
        <p:nvSpPr>
          <p:cNvPr id="13" name="funnel-label-3">
            <a:extLst xmlns:a="http://schemas.openxmlformats.org/drawingml/2006/main">
              <a:ext uri="{FF2B5EF4-FFF2-40B4-BE49-F238E27FC236}">
                <a16:creationId xmlns:a16="http://schemas.microsoft.com/office/drawing/2014/main" id="{33FEFBD2-C9F8-4ACD-8237-BA41932E5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386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4359"/>
                </a:solidFill>
              </a:defRPr>
            </a:pPr>
            <a:r>
              <a:rPr sz="1650" b="1">
                <a:solidFill>
                  <a:srgbClr val="7B4359"/>
                </a:solidFill>
              </a:rPr>
              <a:t>다음 작업  21%</a:t>
            </a:r>
          </a:p>
        </p:txBody>
      </p:sp>
      <p:sp>
        <p:nvSpPr>
          <p:cNvPr id="14" name="friction-title">
            <a:extLst xmlns:a="http://schemas.openxmlformats.org/drawingml/2006/main">
              <a:ext uri="{FF2B5EF4-FFF2-40B4-BE49-F238E27FC236}">
                <a16:creationId xmlns:a16="http://schemas.microsoft.com/office/drawing/2014/main" id="{BE9BE366-2AF7-4E6A-A7FE-773D2C53E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1145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7231E"/>
                </a:solidFill>
              </a:defRPr>
            </a:pPr>
            <a:r>
              <a:rPr sz="2400" b="1">
                <a:solidFill>
                  <a:srgbClr val="17231E"/>
                </a:solidFill>
              </a:rPr>
              <a:t>관찰된 마찰</a:t>
            </a:r>
          </a:p>
        </p:txBody>
      </p:sp>
      <p:sp>
        <p:nvSpPr>
          <p:cNvPr id="15" name="friction-list">
            <a:extLst xmlns:a="http://schemas.openxmlformats.org/drawingml/2006/main">
              <a:ext uri="{FF2B5EF4-FFF2-40B4-BE49-F238E27FC236}">
                <a16:creationId xmlns:a16="http://schemas.microsoft.com/office/drawing/2014/main" id="{31D551E7-BF13-4EF0-B6D0-2BE4DC700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43815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① 형식 판단을 사용자에게 전가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② 샘플·옵션 위치가 제각각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③ 도구 전환 때 맥락 손실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④ 로컬 처리 확인 어려움</a:t>
            </a:r>
          </a:p>
        </p:txBody>
      </p:sp>
      <p:sp>
        <p:nvSpPr>
          <p:cNvPr id="16" name="bottleneck-label">
            <a:extLst xmlns:a="http://schemas.openxmlformats.org/drawingml/2006/main">
              <a:ext uri="{FF2B5EF4-FFF2-40B4-BE49-F238E27FC236}">
                <a16:creationId xmlns:a16="http://schemas.microsoft.com/office/drawing/2014/main" id="{D1195AB4-32CA-43BB-B122-47F13C41E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8196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B51"/>
                </a:solidFill>
              </a:defRPr>
            </a:pPr>
            <a:r>
              <a:rPr sz="1800" b="1">
                <a:solidFill>
                  <a:srgbClr val="1F6B51"/>
                </a:solidFill>
              </a:rPr>
              <a:t>우선 병목</a:t>
            </a:r>
          </a:p>
        </p:txBody>
      </p:sp>
      <p:sp>
        <p:nvSpPr>
          <p:cNvPr id="17" name="bottleneck-value">
            <a:extLst xmlns:a="http://schemas.openxmlformats.org/drawingml/2006/main">
              <a:ext uri="{FF2B5EF4-FFF2-40B4-BE49-F238E27FC236}">
                <a16:creationId xmlns:a16="http://schemas.microsoft.com/office/drawing/2014/main" id="{C7DB0354-AF6A-4D96-B01A-E2BA6972C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800600"/>
            <a:ext cx="2724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31E"/>
                </a:solidFill>
              </a:defRPr>
            </a:pPr>
            <a:r>
              <a:rPr sz="2025" b="1">
                <a:solidFill>
                  <a:srgbClr val="17231E"/>
                </a:solidFill>
              </a:rPr>
              <a:t>유효 결과 → 다음 작업</a:t>
            </a:r>
          </a:p>
        </p:txBody>
      </p:sp>
      <p:sp>
        <p:nvSpPr>
          <p:cNvPr id="18" name="signal-disclaimer">
            <a:extLst xmlns:a="http://schemas.openxmlformats.org/drawingml/2006/main">
              <a:ext uri="{FF2B5EF4-FFF2-40B4-BE49-F238E27FC236}">
                <a16:creationId xmlns:a16="http://schemas.microsoft.com/office/drawing/2014/main" id="{A685B0DD-0CBB-4AD8-B53F-857DB1014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467350"/>
            <a:ext cx="4438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C533F"/>
                </a:solidFill>
              </a:defRPr>
            </a:pPr>
            <a:r>
              <a:rPr sz="1500" b="0">
                <a:solidFill>
                  <a:srgbClr val="9C533F"/>
                </a:solidFill>
              </a:rPr>
              <a:t>[주의] 퍼널 수치는 구조 예시이며 실제 로그 정의로 교체</a:t>
            </a:r>
          </a:p>
        </p:txBody>
      </p:sp>
      <p:sp>
        <p:nvSpPr>
          <p:cNvPr id="19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7CFE0759-8DD2-4761-9D6B-A298639FC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0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BEF2A638-DFC6-4730-9A76-4CB3FD594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21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B6EB322-3B25-44E5-BB6F-38E57253A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81987711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38E0A514-3368-43AE-B68C-D98E0BCA0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03 · PRIORITIZATION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E0F2A5D-C29C-4BE4-A66E-E2F03D29C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고객 가치와 근거로 우선순위를 정합니다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BCD85963-0DE6-4D9B-9916-E6C8F9777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C3256B85-6A78-4373-B321-012627C55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2AC4B9EC-0B9C-4F8B-B7D4-903384E30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아이디어가 들어오고 나가는 공통 기준과 예외 승인 방식을 공개해 로드맵 신뢰를 높입니다.</a:t>
            </a:r>
          </a:p>
        </p:txBody>
      </p:sp>
      <p:sp>
        <p:nvSpPr>
          <p:cNvPr id="6" name="decorative-priority-0">
            <a:extLst xmlns:a="http://schemas.openxmlformats.org/drawingml/2006/main">
              <a:ext uri="{FF2B5EF4-FFF2-40B4-BE49-F238E27FC236}">
                <a16:creationId xmlns:a16="http://schemas.microsoft.com/office/drawing/2014/main" id="{2254F2D7-5CB2-4997-948A-A78080C33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234315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7" name="priority-weight-0">
            <a:extLst xmlns:a="http://schemas.openxmlformats.org/drawingml/2006/main">
              <a:ext uri="{FF2B5EF4-FFF2-40B4-BE49-F238E27FC236}">
                <a16:creationId xmlns:a16="http://schemas.microsoft.com/office/drawing/2014/main" id="{4745720E-41C1-4960-9AB5-173995DF2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24100"/>
            <a:ext cx="1962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F6B51"/>
                </a:solidFill>
              </a:defRPr>
            </a:pPr>
            <a:r>
              <a:rPr sz="3000" b="1">
                <a:solidFill>
                  <a:srgbClr val="1F6B51"/>
                </a:solidFill>
              </a:rPr>
              <a:t>40%</a:t>
            </a:r>
          </a:p>
        </p:txBody>
      </p:sp>
      <p:sp>
        <p:nvSpPr>
          <p:cNvPr id="8" name="priority-title-0">
            <a:extLst xmlns:a="http://schemas.openxmlformats.org/drawingml/2006/main">
              <a:ext uri="{FF2B5EF4-FFF2-40B4-BE49-F238E27FC236}">
                <a16:creationId xmlns:a16="http://schemas.microsoft.com/office/drawing/2014/main" id="{606A0FE5-19C6-4DD8-9540-633317A3B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71800"/>
            <a:ext cx="1962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F6B51"/>
                </a:solidFill>
              </a:defRPr>
            </a:pPr>
            <a:r>
              <a:rPr sz="2325" b="1">
                <a:solidFill>
                  <a:srgbClr val="1F6B51"/>
                </a:solidFill>
              </a:rPr>
              <a:t>고객 가치</a:t>
            </a:r>
          </a:p>
        </p:txBody>
      </p:sp>
      <p:sp>
        <p:nvSpPr>
          <p:cNvPr id="9" name="priority-body-0">
            <a:extLst xmlns:a="http://schemas.openxmlformats.org/drawingml/2006/main">
              <a:ext uri="{FF2B5EF4-FFF2-40B4-BE49-F238E27FC236}">
                <a16:creationId xmlns:a16="http://schemas.microsoft.com/office/drawing/2014/main" id="{0E94A5B9-F109-470F-A0DE-CAD1EEBB7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43300"/>
            <a:ext cx="19621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F6B51"/>
                </a:solidFill>
              </a:defRPr>
            </a:pPr>
            <a:r>
              <a:rPr sz="1725" b="0">
                <a:solidFill>
                  <a:srgbClr val="1F6B51"/>
                </a:solidFill>
              </a:rPr>
              <a:t>결과 도달·반복 사용 개선</a:t>
            </a:r>
          </a:p>
        </p:txBody>
      </p:sp>
      <p:sp>
        <p:nvSpPr>
          <p:cNvPr id="10" name="decorative-priority-1">
            <a:extLst xmlns:a="http://schemas.openxmlformats.org/drawingml/2006/main">
              <a:ext uri="{FF2B5EF4-FFF2-40B4-BE49-F238E27FC236}">
                <a16:creationId xmlns:a16="http://schemas.microsoft.com/office/drawing/2014/main" id="{FB9B75F7-34D0-4B1B-8910-0A0B37909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133600"/>
            <a:ext cx="234315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11" name="priority-weight-1">
            <a:extLst xmlns:a="http://schemas.openxmlformats.org/drawingml/2006/main">
              <a:ext uri="{FF2B5EF4-FFF2-40B4-BE49-F238E27FC236}">
                <a16:creationId xmlns:a16="http://schemas.microsoft.com/office/drawing/2014/main" id="{F0CDA89A-5E57-47D2-AB2A-1E0C7F7C4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324100"/>
            <a:ext cx="1962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315D72"/>
                </a:solidFill>
              </a:defRPr>
            </a:pPr>
            <a:r>
              <a:rPr sz="3000" b="1">
                <a:solidFill>
                  <a:srgbClr val="315D72"/>
                </a:solidFill>
              </a:rPr>
              <a:t>25%</a:t>
            </a:r>
          </a:p>
        </p:txBody>
      </p:sp>
      <p:sp>
        <p:nvSpPr>
          <p:cNvPr id="12" name="priority-title-1">
            <a:extLst xmlns:a="http://schemas.openxmlformats.org/drawingml/2006/main">
              <a:ext uri="{FF2B5EF4-FFF2-40B4-BE49-F238E27FC236}">
                <a16:creationId xmlns:a16="http://schemas.microsoft.com/office/drawing/2014/main" id="{BFB13862-EEF0-451B-B025-80A9A4B2A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971800"/>
            <a:ext cx="1962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315D72"/>
                </a:solidFill>
              </a:defRPr>
            </a:pPr>
            <a:r>
              <a:rPr sz="2325" b="1">
                <a:solidFill>
                  <a:srgbClr val="315D72"/>
                </a:solidFill>
              </a:rPr>
              <a:t>전략 적합</a:t>
            </a:r>
          </a:p>
        </p:txBody>
      </p:sp>
      <p:sp>
        <p:nvSpPr>
          <p:cNvPr id="13" name="priority-body-1">
            <a:extLst xmlns:a="http://schemas.openxmlformats.org/drawingml/2006/main">
              <a:ext uri="{FF2B5EF4-FFF2-40B4-BE49-F238E27FC236}">
                <a16:creationId xmlns:a16="http://schemas.microsoft.com/office/drawing/2014/main" id="{034E387C-218C-464D-9AA0-9F70FE139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543300"/>
            <a:ext cx="19621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315D72"/>
                </a:solidFill>
              </a:defRPr>
            </a:pPr>
            <a:r>
              <a:rPr sz="1725" b="0">
                <a:solidFill>
                  <a:srgbClr val="315D72"/>
                </a:solidFill>
              </a:rPr>
              <a:t>북극성·핵심 고객과 연결</a:t>
            </a:r>
          </a:p>
        </p:txBody>
      </p:sp>
      <p:sp>
        <p:nvSpPr>
          <p:cNvPr id="14" name="decorative-priority-2">
            <a:extLst xmlns:a="http://schemas.openxmlformats.org/drawingml/2006/main">
              <a:ext uri="{FF2B5EF4-FFF2-40B4-BE49-F238E27FC236}">
                <a16:creationId xmlns:a16="http://schemas.microsoft.com/office/drawing/2014/main" id="{3D33E50C-755F-494B-92E2-75EBC8B43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133600"/>
            <a:ext cx="234315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5" name="priority-weight-2">
            <a:extLst xmlns:a="http://schemas.openxmlformats.org/drawingml/2006/main">
              <a:ext uri="{FF2B5EF4-FFF2-40B4-BE49-F238E27FC236}">
                <a16:creationId xmlns:a16="http://schemas.microsoft.com/office/drawing/2014/main" id="{A1F3A6D4-B9ED-4159-B915-7DDF16F62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324100"/>
            <a:ext cx="1962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715917"/>
                </a:solidFill>
              </a:defRPr>
            </a:pPr>
            <a:r>
              <a:rPr sz="3000" b="1">
                <a:solidFill>
                  <a:srgbClr val="715917"/>
                </a:solidFill>
              </a:rPr>
              <a:t>20%</a:t>
            </a:r>
          </a:p>
        </p:txBody>
      </p:sp>
      <p:sp>
        <p:nvSpPr>
          <p:cNvPr id="16" name="priority-title-2">
            <a:extLst xmlns:a="http://schemas.openxmlformats.org/drawingml/2006/main">
              <a:ext uri="{FF2B5EF4-FFF2-40B4-BE49-F238E27FC236}">
                <a16:creationId xmlns:a16="http://schemas.microsoft.com/office/drawing/2014/main" id="{82AE56A7-6332-412A-9D24-8E710453C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971800"/>
            <a:ext cx="1962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715917"/>
                </a:solidFill>
              </a:defRPr>
            </a:pPr>
            <a:r>
              <a:rPr sz="2325" b="1">
                <a:solidFill>
                  <a:srgbClr val="715917"/>
                </a:solidFill>
              </a:rPr>
              <a:t>확신 수준</a:t>
            </a:r>
          </a:p>
        </p:txBody>
      </p:sp>
      <p:sp>
        <p:nvSpPr>
          <p:cNvPr id="17" name="priority-body-2">
            <a:extLst xmlns:a="http://schemas.openxmlformats.org/drawingml/2006/main">
              <a:ext uri="{FF2B5EF4-FFF2-40B4-BE49-F238E27FC236}">
                <a16:creationId xmlns:a16="http://schemas.microsoft.com/office/drawing/2014/main" id="{9E31C491-9F22-4A5A-A1F5-92C3C8DF0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543300"/>
            <a:ext cx="19621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715917"/>
                </a:solidFill>
              </a:defRPr>
            </a:pPr>
            <a:r>
              <a:rPr sz="1725" b="0">
                <a:solidFill>
                  <a:srgbClr val="715917"/>
                </a:solidFill>
              </a:rPr>
              <a:t>근거의 질과 재현 가능성</a:t>
            </a:r>
          </a:p>
        </p:txBody>
      </p:sp>
      <p:sp>
        <p:nvSpPr>
          <p:cNvPr id="18" name="decorative-priority-3">
            <a:extLst xmlns:a="http://schemas.openxmlformats.org/drawingml/2006/main">
              <a:ext uri="{FF2B5EF4-FFF2-40B4-BE49-F238E27FC236}">
                <a16:creationId xmlns:a16="http://schemas.microsoft.com/office/drawing/2014/main" id="{2BD7D4FF-A9B5-40A4-94B8-C93E1C32E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133600"/>
            <a:ext cx="234315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DCE6"/>
          </a:solidFill>
          <a:ln xmlns:a="http://schemas.openxmlformats.org/drawingml/2006/main" w="0">
            <a:solidFill>
              <a:srgbClr val="F5DCE6"/>
            </a:solidFill>
            <a:prstDash val="solid"/>
          </a:ln>
        </p:spPr>
      </p:sp>
      <p:sp>
        <p:nvSpPr>
          <p:cNvPr id="19" name="priority-weight-3">
            <a:extLst xmlns:a="http://schemas.openxmlformats.org/drawingml/2006/main">
              <a:ext uri="{FF2B5EF4-FFF2-40B4-BE49-F238E27FC236}">
                <a16:creationId xmlns:a16="http://schemas.microsoft.com/office/drawing/2014/main" id="{1DED67C2-D34E-47A2-826F-8A54356BE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324100"/>
            <a:ext cx="1962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7B4359"/>
                </a:solidFill>
              </a:defRPr>
            </a:pPr>
            <a:r>
              <a:rPr sz="3000" b="1">
                <a:solidFill>
                  <a:srgbClr val="7B4359"/>
                </a:solidFill>
              </a:rPr>
              <a:t>15%</a:t>
            </a:r>
          </a:p>
        </p:txBody>
      </p:sp>
      <p:sp>
        <p:nvSpPr>
          <p:cNvPr id="20" name="priority-title-3">
            <a:extLst xmlns:a="http://schemas.openxmlformats.org/drawingml/2006/main">
              <a:ext uri="{FF2B5EF4-FFF2-40B4-BE49-F238E27FC236}">
                <a16:creationId xmlns:a16="http://schemas.microsoft.com/office/drawing/2014/main" id="{43D155F9-4EBD-4192-8258-6BC2A3987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971800"/>
            <a:ext cx="1962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7B4359"/>
                </a:solidFill>
              </a:defRPr>
            </a:pPr>
            <a:r>
              <a:rPr sz="2325" b="1">
                <a:solidFill>
                  <a:srgbClr val="7B4359"/>
                </a:solidFill>
              </a:rPr>
              <a:t>비용·위험</a:t>
            </a:r>
          </a:p>
        </p:txBody>
      </p:sp>
      <p:sp>
        <p:nvSpPr>
          <p:cNvPr id="21" name="priority-body-3">
            <a:extLst xmlns:a="http://schemas.openxmlformats.org/drawingml/2006/main">
              <a:ext uri="{FF2B5EF4-FFF2-40B4-BE49-F238E27FC236}">
                <a16:creationId xmlns:a16="http://schemas.microsoft.com/office/drawing/2014/main" id="{28FB7D97-A3E9-4CFE-84D8-8A9B59379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543300"/>
            <a:ext cx="19621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7B4359"/>
                </a:solidFill>
              </a:defRPr>
            </a:pPr>
            <a:r>
              <a:rPr sz="1725" b="0">
                <a:solidFill>
                  <a:srgbClr val="7B4359"/>
                </a:solidFill>
              </a:rPr>
              <a:t>개발·운영·보안 부담</a:t>
            </a:r>
          </a:p>
        </p:txBody>
      </p:sp>
      <p:sp>
        <p:nvSpPr>
          <p:cNvPr id="22" name="priority-rule-title">
            <a:extLst xmlns:a="http://schemas.openxmlformats.org/drawingml/2006/main">
              <a:ext uri="{FF2B5EF4-FFF2-40B4-BE49-F238E27FC236}">
                <a16:creationId xmlns:a16="http://schemas.microsoft.com/office/drawing/2014/main" id="{449FE26D-E90E-4230-B0F1-4920A9982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231E"/>
                </a:solidFill>
              </a:defRPr>
            </a:pPr>
            <a:r>
              <a:rPr sz="2100" b="1">
                <a:solidFill>
                  <a:srgbClr val="17231E"/>
                </a:solidFill>
              </a:rPr>
              <a:t>의사결정 규칙</a:t>
            </a:r>
          </a:p>
        </p:txBody>
      </p:sp>
      <p:sp>
        <p:nvSpPr>
          <p:cNvPr id="23" name="priority-rule">
            <a:extLst xmlns:a="http://schemas.openxmlformats.org/drawingml/2006/main">
              <a:ext uri="{FF2B5EF4-FFF2-40B4-BE49-F238E27FC236}">
                <a16:creationId xmlns:a16="http://schemas.microsoft.com/office/drawing/2014/main" id="{78AFACDF-09A8-425E-85F6-3C6E2A9BC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914900"/>
            <a:ext cx="8191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[샘플] 70점 이상만 Next · 보안·법무 Blocker 별도 검토 · 분기마다 가중치 재확인</a:t>
            </a:r>
          </a:p>
        </p:txBody>
      </p:sp>
      <p:sp>
        <p:nvSpPr>
          <p:cNvPr id="24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43E3E997-DC76-4D57-8940-21BFC63AB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F43940B6-9FF1-4943-ACF5-8FDA21A2B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2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18AC15E-A3DE-4A55-87C3-5A6E1A590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0941369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5D251921-92AD-480C-B3C6-5EE1D8F79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04 · NOW · NEXT · LATER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700FD63-96DD-45EA-83FA-C5B1B4295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Now는 약속, Next는 검증, Later는 방향입니다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055CB071-EE22-42AC-91A0-B26931D00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CBE12D70-C56A-4122-AB8B-896A712DD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5104C56F-707A-4662-A26B-D3274342D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확정 수준이 다른 일을 한 화면에 보여주되 날짜 약속과 탐색 후보를 명확히 구분합니다.</a:t>
            </a:r>
          </a:p>
        </p:txBody>
      </p:sp>
      <p:sp>
        <p:nvSpPr>
          <p:cNvPr id="6" name="decorative-horizon-0">
            <a:extLst xmlns:a="http://schemas.openxmlformats.org/drawingml/2006/main">
              <a:ext uri="{FF2B5EF4-FFF2-40B4-BE49-F238E27FC236}">
                <a16:creationId xmlns:a16="http://schemas.microsoft.com/office/drawing/2014/main" id="{0C49C1B7-EAA4-4437-9B1E-562D7F2CD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3200400" cy="3276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7" name="horizon-title-0">
            <a:extLst xmlns:a="http://schemas.openxmlformats.org/drawingml/2006/main">
              <a:ext uri="{FF2B5EF4-FFF2-40B4-BE49-F238E27FC236}">
                <a16:creationId xmlns:a16="http://schemas.microsoft.com/office/drawing/2014/main" id="{C118FA76-8212-4FE2-B33F-AC8849839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24100"/>
            <a:ext cx="2743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F6B51"/>
                </a:solidFill>
              </a:defRPr>
            </a:pPr>
            <a:r>
              <a:rPr sz="2250" b="1">
                <a:solidFill>
                  <a:srgbClr val="1F6B51"/>
                </a:solidFill>
              </a:rPr>
              <a:t>NOW · 0–6주</a:t>
            </a:r>
          </a:p>
        </p:txBody>
      </p:sp>
      <p:sp>
        <p:nvSpPr>
          <p:cNvPr id="8" name="horizon-status-0">
            <a:extLst xmlns:a="http://schemas.openxmlformats.org/drawingml/2006/main">
              <a:ext uri="{FF2B5EF4-FFF2-40B4-BE49-F238E27FC236}">
                <a16:creationId xmlns:a16="http://schemas.microsoft.com/office/drawing/2014/main" id="{374DF079-51DB-4D01-A6E5-4F6A50FB7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19400"/>
            <a:ext cx="11239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F6B51"/>
                </a:solidFill>
              </a:defRPr>
            </a:pPr>
            <a:r>
              <a:rPr sz="1500" b="1">
                <a:solidFill>
                  <a:srgbClr val="1F6B51"/>
                </a:solidFill>
              </a:rPr>
              <a:t>확정</a:t>
            </a:r>
          </a:p>
        </p:txBody>
      </p:sp>
      <p:sp>
        <p:nvSpPr>
          <p:cNvPr id="9" name="horizon-items-0">
            <a:extLst xmlns:a="http://schemas.openxmlformats.org/drawingml/2006/main">
              <a:ext uri="{FF2B5EF4-FFF2-40B4-BE49-F238E27FC236}">
                <a16:creationId xmlns:a16="http://schemas.microsoft.com/office/drawing/2014/main" id="{6295E4A2-C9C3-455E-918B-15E0D26A4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90900"/>
            <a:ext cx="27432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F6B51"/>
                </a:solidFill>
              </a:defRPr>
            </a:pPr>
            <a:r>
              <a:rPr sz="1950" b="0">
                <a:solidFill>
                  <a:srgbClr val="1F6B51"/>
                </a:solidFill>
              </a:rPr>
              <a:t>• 스마트 붙여넣기 정확도</a:t>
            </a:r>
          </a:p>
          <a:p xmlns:a="http://schemas.openxmlformats.org/drawingml/2006/main">
            <a:pPr algn="l">
              <a:defRPr sz="1950" b="0">
                <a:solidFill>
                  <a:srgbClr val="1F6B51"/>
                </a:solidFill>
              </a:defRPr>
            </a:pPr>
            <a:r>
              <a:rPr sz="1950" b="0">
                <a:solidFill>
                  <a:srgbClr val="1F6B51"/>
                </a:solidFill>
              </a:rPr>
              <a:t>• 대표 도구 15개 UX</a:t>
            </a:r>
          </a:p>
          <a:p xmlns:a="http://schemas.openxmlformats.org/drawingml/2006/main">
            <a:pPr algn="l">
              <a:defRPr sz="1950" b="0">
                <a:solidFill>
                  <a:srgbClr val="1F6B51"/>
                </a:solidFill>
              </a:defRPr>
            </a:pPr>
            <a:r>
              <a:rPr sz="1950" b="0">
                <a:solidFill>
                  <a:srgbClr val="1F6B51"/>
                </a:solidFill>
              </a:rPr>
              <a:t>• 로컬 처리 신뢰 패널</a:t>
            </a:r>
          </a:p>
        </p:txBody>
      </p:sp>
      <p:sp>
        <p:nvSpPr>
          <p:cNvPr id="10" name="horizon-rule-0">
            <a:extLst xmlns:a="http://schemas.openxmlformats.org/drawingml/2006/main">
              <a:ext uri="{FF2B5EF4-FFF2-40B4-BE49-F238E27FC236}">
                <a16:creationId xmlns:a16="http://schemas.microsoft.com/office/drawing/2014/main" id="{DCD47CD7-8E4F-4CC9-A516-D1D2FD0FE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1490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F6B51"/>
                </a:solidFill>
              </a:defRPr>
            </a:pPr>
            <a:r>
              <a:rPr sz="1500" b="1">
                <a:solidFill>
                  <a:srgbClr val="1F6B51"/>
                </a:solidFill>
              </a:rPr>
              <a:t>담당·목표일 필수</a:t>
            </a:r>
          </a:p>
        </p:txBody>
      </p:sp>
      <p:sp>
        <p:nvSpPr>
          <p:cNvPr id="11" name="decorative-horizon-1">
            <a:extLst xmlns:a="http://schemas.openxmlformats.org/drawingml/2006/main">
              <a:ext uri="{FF2B5EF4-FFF2-40B4-BE49-F238E27FC236}">
                <a16:creationId xmlns:a16="http://schemas.microsoft.com/office/drawing/2014/main" id="{F8A6764C-DA69-4BC4-A702-AC6EAC770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095500"/>
            <a:ext cx="3200400" cy="3276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12" name="horizon-title-1">
            <a:extLst xmlns:a="http://schemas.openxmlformats.org/drawingml/2006/main">
              <a:ext uri="{FF2B5EF4-FFF2-40B4-BE49-F238E27FC236}">
                <a16:creationId xmlns:a16="http://schemas.microsoft.com/office/drawing/2014/main" id="{16BB454C-8887-4832-8C38-B6668C9D9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324100"/>
            <a:ext cx="2743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15D72"/>
                </a:solidFill>
              </a:defRPr>
            </a:pPr>
            <a:r>
              <a:rPr sz="2250" b="1">
                <a:solidFill>
                  <a:srgbClr val="315D72"/>
                </a:solidFill>
              </a:rPr>
              <a:t>NEXT · 7–12주</a:t>
            </a:r>
          </a:p>
        </p:txBody>
      </p:sp>
      <p:sp>
        <p:nvSpPr>
          <p:cNvPr id="13" name="horizon-status-1">
            <a:extLst xmlns:a="http://schemas.openxmlformats.org/drawingml/2006/main">
              <a:ext uri="{FF2B5EF4-FFF2-40B4-BE49-F238E27FC236}">
                <a16:creationId xmlns:a16="http://schemas.microsoft.com/office/drawing/2014/main" id="{D92B9321-4CE0-43AF-8D90-AA2CDE5CF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819400"/>
            <a:ext cx="11239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315D72"/>
                </a:solidFill>
              </a:defRPr>
            </a:pPr>
            <a:r>
              <a:rPr sz="1500" b="1">
                <a:solidFill>
                  <a:srgbClr val="315D72"/>
                </a:solidFill>
              </a:rPr>
              <a:t>검증</a:t>
            </a:r>
          </a:p>
        </p:txBody>
      </p:sp>
      <p:sp>
        <p:nvSpPr>
          <p:cNvPr id="14" name="horizon-items-1">
            <a:extLst xmlns:a="http://schemas.openxmlformats.org/drawingml/2006/main">
              <a:ext uri="{FF2B5EF4-FFF2-40B4-BE49-F238E27FC236}">
                <a16:creationId xmlns:a16="http://schemas.microsoft.com/office/drawing/2014/main" id="{1D60C8A9-F097-4081-A0EC-2F843A02F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390900"/>
            <a:ext cx="27432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315D72"/>
                </a:solidFill>
              </a:defRPr>
            </a:pPr>
            <a:r>
              <a:rPr sz="1950" b="0">
                <a:solidFill>
                  <a:srgbClr val="315D72"/>
                </a:solidFill>
              </a:rPr>
              <a:t>• 업무 레시피 8개</a:t>
            </a:r>
          </a:p>
          <a:p xmlns:a="http://schemas.openxmlformats.org/drawingml/2006/main">
            <a:pPr algn="l">
              <a:defRPr sz="1950" b="0">
                <a:solidFill>
                  <a:srgbClr val="315D72"/>
                </a:solidFill>
              </a:defRPr>
            </a:pPr>
            <a:r>
              <a:rPr sz="1950" b="0">
                <a:solidFill>
                  <a:srgbClr val="315D72"/>
                </a:solidFill>
              </a:rPr>
              <a:t>• 오프라인 도구 묶음</a:t>
            </a:r>
          </a:p>
          <a:p xmlns:a="http://schemas.openxmlformats.org/drawingml/2006/main">
            <a:pPr algn="l">
              <a:defRPr sz="1950" b="0">
                <a:solidFill>
                  <a:srgbClr val="315D72"/>
                </a:solidFill>
              </a:defRPr>
            </a:pPr>
            <a:r>
              <a:rPr sz="1950" b="0">
                <a:solidFill>
                  <a:srgbClr val="315D72"/>
                </a:solidFill>
              </a:rPr>
              <a:t>• 팀 파일럿</a:t>
            </a:r>
          </a:p>
        </p:txBody>
      </p:sp>
      <p:sp>
        <p:nvSpPr>
          <p:cNvPr id="15" name="horizon-rule-1">
            <a:extLst xmlns:a="http://schemas.openxmlformats.org/drawingml/2006/main">
              <a:ext uri="{FF2B5EF4-FFF2-40B4-BE49-F238E27FC236}">
                <a16:creationId xmlns:a16="http://schemas.microsoft.com/office/drawing/2014/main" id="{CE2C3E39-035D-4F53-AD61-5FBBBCF45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91490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15D72"/>
                </a:solidFill>
              </a:defRPr>
            </a:pPr>
            <a:r>
              <a:rPr sz="1500" b="1">
                <a:solidFill>
                  <a:srgbClr val="315D72"/>
                </a:solidFill>
              </a:rPr>
              <a:t>근거 확보 후 확정</a:t>
            </a:r>
          </a:p>
        </p:txBody>
      </p:sp>
      <p:sp>
        <p:nvSpPr>
          <p:cNvPr id="16" name="decorative-horizon-2">
            <a:extLst xmlns:a="http://schemas.openxmlformats.org/drawingml/2006/main">
              <a:ext uri="{FF2B5EF4-FFF2-40B4-BE49-F238E27FC236}">
                <a16:creationId xmlns:a16="http://schemas.microsoft.com/office/drawing/2014/main" id="{6ACB59F6-ABC8-4DEE-A01B-A73AC7F58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95500"/>
            <a:ext cx="3200400" cy="3276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7" name="horizon-title-2">
            <a:extLst xmlns:a="http://schemas.openxmlformats.org/drawingml/2006/main">
              <a:ext uri="{FF2B5EF4-FFF2-40B4-BE49-F238E27FC236}">
                <a16:creationId xmlns:a16="http://schemas.microsoft.com/office/drawing/2014/main" id="{519603A9-09ED-4CE1-AE7E-B5FB4B2B7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24100"/>
            <a:ext cx="2743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715917"/>
                </a:solidFill>
              </a:defRPr>
            </a:pPr>
            <a:r>
              <a:rPr sz="2250" b="1">
                <a:solidFill>
                  <a:srgbClr val="715917"/>
                </a:solidFill>
              </a:rPr>
              <a:t>LATER · 13주+</a:t>
            </a:r>
          </a:p>
        </p:txBody>
      </p:sp>
      <p:sp>
        <p:nvSpPr>
          <p:cNvPr id="18" name="horizon-status-2">
            <a:extLst xmlns:a="http://schemas.openxmlformats.org/drawingml/2006/main">
              <a:ext uri="{FF2B5EF4-FFF2-40B4-BE49-F238E27FC236}">
                <a16:creationId xmlns:a16="http://schemas.microsoft.com/office/drawing/2014/main" id="{284E1BA2-4B96-452B-9223-095614581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819400"/>
            <a:ext cx="11239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715917"/>
                </a:solidFill>
              </a:defRPr>
            </a:pPr>
            <a:r>
              <a:rPr sz="1500" b="1">
                <a:solidFill>
                  <a:srgbClr val="715917"/>
                </a:solidFill>
              </a:rPr>
              <a:t>방향</a:t>
            </a:r>
          </a:p>
        </p:txBody>
      </p:sp>
      <p:sp>
        <p:nvSpPr>
          <p:cNvPr id="19" name="horizon-items-2">
            <a:extLst xmlns:a="http://schemas.openxmlformats.org/drawingml/2006/main">
              <a:ext uri="{FF2B5EF4-FFF2-40B4-BE49-F238E27FC236}">
                <a16:creationId xmlns:a16="http://schemas.microsoft.com/office/drawing/2014/main" id="{2CDD0A08-5A51-43E8-8B52-955B73721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390900"/>
            <a:ext cx="27432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715917"/>
                </a:solidFill>
              </a:defRPr>
            </a:pPr>
            <a:r>
              <a:rPr sz="1950" b="0">
                <a:solidFill>
                  <a:srgbClr val="715917"/>
                </a:solidFill>
              </a:rPr>
              <a:t>• 팀 정책·공유</a:t>
            </a:r>
          </a:p>
          <a:p xmlns:a="http://schemas.openxmlformats.org/drawingml/2006/main">
            <a:pPr algn="l">
              <a:defRPr sz="1950" b="0">
                <a:solidFill>
                  <a:srgbClr val="715917"/>
                </a:solidFill>
              </a:defRPr>
            </a:pPr>
            <a:r>
              <a:rPr sz="1950" b="0">
                <a:solidFill>
                  <a:srgbClr val="715917"/>
                </a:solidFill>
              </a:rPr>
              <a:t>• 산업별 템플릿</a:t>
            </a:r>
          </a:p>
          <a:p xmlns:a="http://schemas.openxmlformats.org/drawingml/2006/main">
            <a:pPr algn="l">
              <a:defRPr sz="1950" b="0">
                <a:solidFill>
                  <a:srgbClr val="715917"/>
                </a:solidFill>
              </a:defRPr>
            </a:pPr>
            <a:r>
              <a:rPr sz="1950" b="0">
                <a:solidFill>
                  <a:srgbClr val="715917"/>
                </a:solidFill>
              </a:rPr>
              <a:t>• 유료 패키지</a:t>
            </a:r>
          </a:p>
        </p:txBody>
      </p:sp>
      <p:sp>
        <p:nvSpPr>
          <p:cNvPr id="20" name="horizon-rule-2">
            <a:extLst xmlns:a="http://schemas.openxmlformats.org/drawingml/2006/main">
              <a:ext uri="{FF2B5EF4-FFF2-40B4-BE49-F238E27FC236}">
                <a16:creationId xmlns:a16="http://schemas.microsoft.com/office/drawing/2014/main" id="{352EFEA3-F3AF-452C-8C15-94D2EB388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91490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15917"/>
                </a:solidFill>
              </a:defRPr>
            </a:pPr>
            <a:r>
              <a:rPr sz="1500" b="1">
                <a:solidFill>
                  <a:srgbClr val="715917"/>
                </a:solidFill>
              </a:rPr>
              <a:t>날짜 약속 없음</a:t>
            </a:r>
          </a:p>
        </p:txBody>
      </p:sp>
      <p:sp>
        <p:nvSpPr>
          <p:cNvPr id="21" name="horizon-kick">
            <a:extLst xmlns:a="http://schemas.openxmlformats.org/drawingml/2006/main">
              <a:ext uri="{FF2B5EF4-FFF2-40B4-BE49-F238E27FC236}">
                <a16:creationId xmlns:a16="http://schemas.microsoft.com/office/drawing/2014/main" id="{6FE75EC8-5281-4314-98FD-1F495B192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971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Haru kick · Next와 Later에는 구체 날짜를 넣지 않아 잘못된 약속을 만들지 않습니다.</a:t>
            </a:r>
          </a:p>
        </p:txBody>
      </p:sp>
      <p:sp>
        <p:nvSpPr>
          <p:cNvPr id="22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FE0AA113-8923-47A2-ADE2-F3C119F04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3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27C6FFAE-ABE5-4D4D-8BBC-919A4E9AE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24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69C13B3-D86A-4F0A-848E-2054C4279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7149780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39904BDC-C167-4D00-8573-0C88A4F13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05 · QUARTERLY TIMELINE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D73B8FC-1AF8-4A7F-8274-4D9CBCA09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분기 계획은 고객 결과로 닫습니다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DDCCF299-85C8-41BC-8DD8-8E08E7B1A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AD6CE56D-519E-4105-B784-885248A25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38144CC5-D2A2-4044-8160-F6EA64832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분기별 결과·대표 마일스톤·성공 기준을 연결해 일정 변경 시 무엇을 지켜야 하는지 보여줍니다.</a:t>
            </a:r>
          </a:p>
        </p:txBody>
      </p:sp>
      <p:sp>
        <p:nvSpPr>
          <p:cNvPr id="6" name="quarter-0">
            <a:extLst xmlns:a="http://schemas.openxmlformats.org/drawingml/2006/main">
              <a:ext uri="{FF2B5EF4-FFF2-40B4-BE49-F238E27FC236}">
                <a16:creationId xmlns:a16="http://schemas.microsoft.com/office/drawing/2014/main" id="{74007A29-AA5E-4A28-8B12-69008B646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2343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315D72"/>
                </a:solidFill>
              </a:defRPr>
            </a:pPr>
            <a:r>
              <a:rPr sz="2325" b="1">
                <a:solidFill>
                  <a:srgbClr val="315D72"/>
                </a:solidFill>
              </a:rPr>
              <a:t>Q3</a:t>
            </a:r>
          </a:p>
        </p:txBody>
      </p:sp>
      <p:sp>
        <p:nvSpPr>
          <p:cNvPr id="7" name="decorative-quarter-0">
            <a:extLst xmlns:a="http://schemas.openxmlformats.org/drawingml/2006/main">
              <a:ext uri="{FF2B5EF4-FFF2-40B4-BE49-F238E27FC236}">
                <a16:creationId xmlns:a16="http://schemas.microsoft.com/office/drawing/2014/main" id="{BB80FEAD-4BD6-4D5F-9400-7CCC5F982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23431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8" name="quarter-outcome-0">
            <a:extLst xmlns:a="http://schemas.openxmlformats.org/drawingml/2006/main">
              <a:ext uri="{FF2B5EF4-FFF2-40B4-BE49-F238E27FC236}">
                <a16:creationId xmlns:a16="http://schemas.microsoft.com/office/drawing/2014/main" id="{1AC301CD-0C09-49B9-AEE1-BD5505A63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76550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315D72"/>
                </a:solidFill>
              </a:defRPr>
            </a:pPr>
            <a:r>
              <a:rPr sz="2550" b="1">
                <a:solidFill>
                  <a:srgbClr val="315D72"/>
                </a:solidFill>
              </a:rPr>
              <a:t>첫 가치</a:t>
            </a:r>
          </a:p>
        </p:txBody>
      </p:sp>
      <p:sp>
        <p:nvSpPr>
          <p:cNvPr id="9" name="quarter-target-0">
            <a:extLst xmlns:a="http://schemas.openxmlformats.org/drawingml/2006/main">
              <a:ext uri="{FF2B5EF4-FFF2-40B4-BE49-F238E27FC236}">
                <a16:creationId xmlns:a16="http://schemas.microsoft.com/office/drawing/2014/main" id="{604DAC3E-E7A5-4CD3-A0F9-EFA6C6CFF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43300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315D72"/>
                </a:solidFill>
              </a:defRPr>
            </a:pPr>
            <a:r>
              <a:rPr sz="1800" b="0">
                <a:solidFill>
                  <a:srgbClr val="315D72"/>
                </a:solidFill>
              </a:rPr>
              <a:t>자동 감지 90%</a:t>
            </a:r>
          </a:p>
        </p:txBody>
      </p:sp>
      <p:sp>
        <p:nvSpPr>
          <p:cNvPr id="10" name="quarter-milestone-0">
            <a:extLst xmlns:a="http://schemas.openxmlformats.org/drawingml/2006/main">
              <a:ext uri="{FF2B5EF4-FFF2-40B4-BE49-F238E27FC236}">
                <a16:creationId xmlns:a16="http://schemas.microsoft.com/office/drawing/2014/main" id="{05D15B83-5D74-40B9-A227-D7EFCE615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315D72"/>
                </a:solidFill>
              </a:defRPr>
            </a:pPr>
            <a:r>
              <a:rPr sz="1650" b="0">
                <a:solidFill>
                  <a:srgbClr val="315D72"/>
                </a:solidFill>
              </a:rPr>
              <a:t>[마일스톤]</a:t>
            </a:r>
          </a:p>
          <a:p xmlns:a="http://schemas.openxmlformats.org/drawingml/2006/main">
            <a:pPr algn="l">
              <a:defRPr sz="1650" b="0">
                <a:solidFill>
                  <a:srgbClr val="315D72"/>
                </a:solidFill>
              </a:defRPr>
            </a:pPr>
            <a:r>
              <a:rPr sz="1650" b="0">
                <a:solidFill>
                  <a:srgbClr val="315D72"/>
                </a:solidFill>
              </a:rPr>
              <a:t>[오너] · [날짜]</a:t>
            </a:r>
          </a:p>
        </p:txBody>
      </p:sp>
      <p:sp>
        <p:nvSpPr>
          <p:cNvPr id="11" name="quarter-1">
            <a:extLst xmlns:a="http://schemas.openxmlformats.org/drawingml/2006/main">
              <a:ext uri="{FF2B5EF4-FFF2-40B4-BE49-F238E27FC236}">
                <a16:creationId xmlns:a16="http://schemas.microsoft.com/office/drawing/2014/main" id="{BC34C9B7-94E7-4F77-9CDB-6FAA62305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076450"/>
            <a:ext cx="2343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F6B51"/>
                </a:solidFill>
              </a:defRPr>
            </a:pPr>
            <a:r>
              <a:rPr sz="2325" b="1">
                <a:solidFill>
                  <a:srgbClr val="1F6B51"/>
                </a:solidFill>
              </a:rPr>
              <a:t>Q4</a:t>
            </a:r>
          </a:p>
        </p:txBody>
      </p:sp>
      <p:sp>
        <p:nvSpPr>
          <p:cNvPr id="12" name="decorative-quarter-1">
            <a:extLst xmlns:a="http://schemas.openxmlformats.org/drawingml/2006/main">
              <a:ext uri="{FF2B5EF4-FFF2-40B4-BE49-F238E27FC236}">
                <a16:creationId xmlns:a16="http://schemas.microsoft.com/office/drawing/2014/main" id="{2345FCAB-5C9A-44B9-BDB1-BE96EAFF8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609850"/>
            <a:ext cx="23431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13" name="quarter-outcome-1">
            <a:extLst xmlns:a="http://schemas.openxmlformats.org/drawingml/2006/main">
              <a:ext uri="{FF2B5EF4-FFF2-40B4-BE49-F238E27FC236}">
                <a16:creationId xmlns:a16="http://schemas.microsoft.com/office/drawing/2014/main" id="{05C3790A-A6EE-44BC-B749-8FF70EE50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876550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F6B51"/>
                </a:solidFill>
              </a:defRPr>
            </a:pPr>
            <a:r>
              <a:rPr sz="2550" b="1">
                <a:solidFill>
                  <a:srgbClr val="1F6B51"/>
                </a:solidFill>
              </a:rPr>
              <a:t>반복 사용</a:t>
            </a:r>
          </a:p>
        </p:txBody>
      </p:sp>
      <p:sp>
        <p:nvSpPr>
          <p:cNvPr id="14" name="quarter-target-1">
            <a:extLst xmlns:a="http://schemas.openxmlformats.org/drawingml/2006/main">
              <a:ext uri="{FF2B5EF4-FFF2-40B4-BE49-F238E27FC236}">
                <a16:creationId xmlns:a16="http://schemas.microsoft.com/office/drawing/2014/main" id="{0081D412-D7D9-42ED-8AD4-A0D3DF140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543300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F6B51"/>
                </a:solidFill>
              </a:defRPr>
            </a:pPr>
            <a:r>
              <a:rPr sz="1800" b="0">
                <a:solidFill>
                  <a:srgbClr val="1F6B51"/>
                </a:solidFill>
              </a:rPr>
              <a:t>4주 재방문 40%</a:t>
            </a:r>
          </a:p>
        </p:txBody>
      </p:sp>
      <p:sp>
        <p:nvSpPr>
          <p:cNvPr id="15" name="quarter-milestone-1">
            <a:extLst xmlns:a="http://schemas.openxmlformats.org/drawingml/2006/main">
              <a:ext uri="{FF2B5EF4-FFF2-40B4-BE49-F238E27FC236}">
                <a16:creationId xmlns:a16="http://schemas.microsoft.com/office/drawing/2014/main" id="{75E408D2-5862-4AF1-A9D9-AB583E41D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417195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F6B51"/>
                </a:solidFill>
              </a:defRPr>
            </a:pPr>
            <a:r>
              <a:rPr sz="1650" b="0">
                <a:solidFill>
                  <a:srgbClr val="1F6B51"/>
                </a:solidFill>
              </a:rPr>
              <a:t>[마일스톤]</a:t>
            </a:r>
          </a:p>
          <a:p xmlns:a="http://schemas.openxmlformats.org/drawingml/2006/main">
            <a:pPr algn="l">
              <a:defRPr sz="1650" b="0">
                <a:solidFill>
                  <a:srgbClr val="1F6B51"/>
                </a:solidFill>
              </a:defRPr>
            </a:pPr>
            <a:r>
              <a:rPr sz="1650" b="0">
                <a:solidFill>
                  <a:srgbClr val="1F6B51"/>
                </a:solidFill>
              </a:rPr>
              <a:t>[오너] · [날짜]</a:t>
            </a:r>
          </a:p>
        </p:txBody>
      </p:sp>
      <p:sp>
        <p:nvSpPr>
          <p:cNvPr id="16" name="quarter-2">
            <a:extLst xmlns:a="http://schemas.openxmlformats.org/drawingml/2006/main">
              <a:ext uri="{FF2B5EF4-FFF2-40B4-BE49-F238E27FC236}">
                <a16:creationId xmlns:a16="http://schemas.microsoft.com/office/drawing/2014/main" id="{E3682FD9-D5C4-4791-89D8-E9C3F1251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076450"/>
            <a:ext cx="2343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715917"/>
                </a:solidFill>
              </a:defRPr>
            </a:pPr>
            <a:r>
              <a:rPr sz="2325" b="1">
                <a:solidFill>
                  <a:srgbClr val="715917"/>
                </a:solidFill>
              </a:rPr>
              <a:t>Q1</a:t>
            </a:r>
          </a:p>
        </p:txBody>
      </p:sp>
      <p:sp>
        <p:nvSpPr>
          <p:cNvPr id="17" name="decorative-quarter-2">
            <a:extLst xmlns:a="http://schemas.openxmlformats.org/drawingml/2006/main">
              <a:ext uri="{FF2B5EF4-FFF2-40B4-BE49-F238E27FC236}">
                <a16:creationId xmlns:a16="http://schemas.microsoft.com/office/drawing/2014/main" id="{8098ECCD-F8B9-44E3-A5DF-9F80951BA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609850"/>
            <a:ext cx="23431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8" name="quarter-outcome-2">
            <a:extLst xmlns:a="http://schemas.openxmlformats.org/drawingml/2006/main">
              <a:ext uri="{FF2B5EF4-FFF2-40B4-BE49-F238E27FC236}">
                <a16:creationId xmlns:a16="http://schemas.microsoft.com/office/drawing/2014/main" id="{30817E2C-0411-4F4E-B666-284C021EC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876550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715917"/>
                </a:solidFill>
              </a:defRPr>
            </a:pPr>
            <a:r>
              <a:rPr sz="2550" b="1">
                <a:solidFill>
                  <a:srgbClr val="715917"/>
                </a:solidFill>
              </a:rPr>
              <a:t>팀 전환</a:t>
            </a:r>
          </a:p>
        </p:txBody>
      </p:sp>
      <p:sp>
        <p:nvSpPr>
          <p:cNvPr id="19" name="quarter-target-2">
            <a:extLst xmlns:a="http://schemas.openxmlformats.org/drawingml/2006/main">
              <a:ext uri="{FF2B5EF4-FFF2-40B4-BE49-F238E27FC236}">
                <a16:creationId xmlns:a16="http://schemas.microsoft.com/office/drawing/2014/main" id="{70FE7160-4DB4-4D66-B8FE-936286C1D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543300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715917"/>
                </a:solidFill>
              </a:defRPr>
            </a:pPr>
            <a:r>
              <a:rPr sz="1800" b="0">
                <a:solidFill>
                  <a:srgbClr val="715917"/>
                </a:solidFill>
              </a:rPr>
              <a:t>파일럿 10곳</a:t>
            </a:r>
          </a:p>
        </p:txBody>
      </p:sp>
      <p:sp>
        <p:nvSpPr>
          <p:cNvPr id="20" name="quarter-milestone-2">
            <a:extLst xmlns:a="http://schemas.openxmlformats.org/drawingml/2006/main">
              <a:ext uri="{FF2B5EF4-FFF2-40B4-BE49-F238E27FC236}">
                <a16:creationId xmlns:a16="http://schemas.microsoft.com/office/drawing/2014/main" id="{143F83D2-7B08-4EB9-89A2-5767006A5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17195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715917"/>
                </a:solidFill>
              </a:defRPr>
            </a:pPr>
            <a:r>
              <a:rPr sz="1650" b="0">
                <a:solidFill>
                  <a:srgbClr val="715917"/>
                </a:solidFill>
              </a:rPr>
              <a:t>[마일스톤]</a:t>
            </a:r>
          </a:p>
          <a:p xmlns:a="http://schemas.openxmlformats.org/drawingml/2006/main">
            <a:pPr algn="l">
              <a:defRPr sz="1650" b="0">
                <a:solidFill>
                  <a:srgbClr val="715917"/>
                </a:solidFill>
              </a:defRPr>
            </a:pPr>
            <a:r>
              <a:rPr sz="1650" b="0">
                <a:solidFill>
                  <a:srgbClr val="715917"/>
                </a:solidFill>
              </a:rPr>
              <a:t>[오너] · [날짜]</a:t>
            </a:r>
          </a:p>
        </p:txBody>
      </p:sp>
      <p:sp>
        <p:nvSpPr>
          <p:cNvPr id="21" name="quarter-3">
            <a:extLst xmlns:a="http://schemas.openxmlformats.org/drawingml/2006/main">
              <a:ext uri="{FF2B5EF4-FFF2-40B4-BE49-F238E27FC236}">
                <a16:creationId xmlns:a16="http://schemas.microsoft.com/office/drawing/2014/main" id="{53321283-5D1B-45EF-9043-3F8DB2EC6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076450"/>
            <a:ext cx="2343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7B4359"/>
                </a:solidFill>
              </a:defRPr>
            </a:pPr>
            <a:r>
              <a:rPr sz="2325" b="1">
                <a:solidFill>
                  <a:srgbClr val="7B4359"/>
                </a:solidFill>
              </a:rPr>
              <a:t>Q2</a:t>
            </a:r>
          </a:p>
        </p:txBody>
      </p:sp>
      <p:sp>
        <p:nvSpPr>
          <p:cNvPr id="22" name="decorative-quarter-3">
            <a:extLst xmlns:a="http://schemas.openxmlformats.org/drawingml/2006/main">
              <a:ext uri="{FF2B5EF4-FFF2-40B4-BE49-F238E27FC236}">
                <a16:creationId xmlns:a16="http://schemas.microsoft.com/office/drawing/2014/main" id="{1CFB7126-6796-4BBA-85D8-1DA23593D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609850"/>
            <a:ext cx="23431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DCE6"/>
          </a:solidFill>
          <a:ln xmlns:a="http://schemas.openxmlformats.org/drawingml/2006/main" w="0">
            <a:solidFill>
              <a:srgbClr val="F5DCE6"/>
            </a:solidFill>
            <a:prstDash val="solid"/>
          </a:ln>
        </p:spPr>
      </p:sp>
      <p:sp>
        <p:nvSpPr>
          <p:cNvPr id="23" name="quarter-outcome-3">
            <a:extLst xmlns:a="http://schemas.openxmlformats.org/drawingml/2006/main">
              <a:ext uri="{FF2B5EF4-FFF2-40B4-BE49-F238E27FC236}">
                <a16:creationId xmlns:a16="http://schemas.microsoft.com/office/drawing/2014/main" id="{EA045BDA-2021-464E-90ED-760E78A61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876550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7B4359"/>
                </a:solidFill>
              </a:defRPr>
            </a:pPr>
            <a:r>
              <a:rPr sz="2550" b="1">
                <a:solidFill>
                  <a:srgbClr val="7B4359"/>
                </a:solidFill>
              </a:rPr>
              <a:t>수익 검증</a:t>
            </a:r>
          </a:p>
        </p:txBody>
      </p:sp>
      <p:sp>
        <p:nvSpPr>
          <p:cNvPr id="24" name="quarter-target-3">
            <a:extLst xmlns:a="http://schemas.openxmlformats.org/drawingml/2006/main">
              <a:ext uri="{FF2B5EF4-FFF2-40B4-BE49-F238E27FC236}">
                <a16:creationId xmlns:a16="http://schemas.microsoft.com/office/drawing/2014/main" id="{CB6B582E-D4EC-4E25-B8CF-CE1728162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543300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7B4359"/>
                </a:solidFill>
              </a:defRPr>
            </a:pPr>
            <a:r>
              <a:rPr sz="1800" b="0">
                <a:solidFill>
                  <a:srgbClr val="7B4359"/>
                </a:solidFill>
              </a:rPr>
              <a:t>유료 유지 70%</a:t>
            </a:r>
          </a:p>
        </p:txBody>
      </p:sp>
      <p:sp>
        <p:nvSpPr>
          <p:cNvPr id="25" name="quarter-milestone-3">
            <a:extLst xmlns:a="http://schemas.openxmlformats.org/drawingml/2006/main">
              <a:ext uri="{FF2B5EF4-FFF2-40B4-BE49-F238E27FC236}">
                <a16:creationId xmlns:a16="http://schemas.microsoft.com/office/drawing/2014/main" id="{DA477588-1D14-4482-8C18-9946AFFB6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17195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7B4359"/>
                </a:solidFill>
              </a:defRPr>
            </a:pPr>
            <a:r>
              <a:rPr sz="1650" b="0">
                <a:solidFill>
                  <a:srgbClr val="7B4359"/>
                </a:solidFill>
              </a:rPr>
              <a:t>[마일스톤]</a:t>
            </a:r>
          </a:p>
          <a:p xmlns:a="http://schemas.openxmlformats.org/drawingml/2006/main">
            <a:pPr algn="l">
              <a:defRPr sz="1650" b="0">
                <a:solidFill>
                  <a:srgbClr val="7B4359"/>
                </a:solidFill>
              </a:defRPr>
            </a:pPr>
            <a:r>
              <a:rPr sz="1650" b="0">
                <a:solidFill>
                  <a:srgbClr val="7B4359"/>
                </a:solidFill>
              </a:rPr>
              <a:t>[오너] · [날짜]</a:t>
            </a:r>
          </a:p>
        </p:txBody>
      </p:sp>
      <p:sp>
        <p:nvSpPr>
          <p:cNvPr id="26" name="decorative-quarter-axis">
            <a:extLst xmlns:a="http://schemas.openxmlformats.org/drawingml/2006/main">
              <a:ext uri="{FF2B5EF4-FFF2-40B4-BE49-F238E27FC236}">
                <a16:creationId xmlns:a16="http://schemas.microsoft.com/office/drawing/2014/main" id="{6931C827-6C39-4E22-A2B5-B549AF06A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62550"/>
            <a:ext cx="102870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F6B51"/>
            </a:solidFill>
            <a:prstDash val="solid"/>
          </a:ln>
        </p:spPr>
      </p:sp>
      <p:sp>
        <p:nvSpPr>
          <p:cNvPr id="27" name="quarter-gates">
            <a:extLst xmlns:a="http://schemas.openxmlformats.org/drawingml/2006/main">
              <a:ext uri="{FF2B5EF4-FFF2-40B4-BE49-F238E27FC236}">
                <a16:creationId xmlns:a16="http://schemas.microsoft.com/office/drawing/2014/main" id="{425C5DFA-2439-45BF-B367-DB7048A32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28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F6B51"/>
                </a:solidFill>
              </a:defRPr>
            </a:pPr>
            <a:r>
              <a:rPr sz="1800" b="1">
                <a:solidFill>
                  <a:srgbClr val="1F6B51"/>
                </a:solidFill>
              </a:rPr>
              <a:t>검토 게이트: 근거 확보 → 범위 확정 → 출시 준비 → 결과 회고</a:t>
            </a:r>
          </a:p>
        </p:txBody>
      </p:sp>
      <p:sp>
        <p:nvSpPr>
          <p:cNvPr id="28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9EC78BD0-794D-4E2F-8528-02C36F9B7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9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445B2EAC-BEF1-4E3D-A245-7820894FF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30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3EF4F15-7D40-4367-8963-46D9900C1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271692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B8731378-6693-4A9D-9789-39932ED83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06 · INITIATIVE MAP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398DEEE-801D-4AAD-B6BE-9CAFAC1FC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이니셔티브마다 하나의 결과를 책임집니다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5BDA5B02-2661-48A3-92B0-4E893C00A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F54D7751-1CAB-4D2D-B849-3DAAE7447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0AF00455-DE73-4229-8053-38D9BC5BE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이니셔티브·가설·오너·성공 기준을 연결해 산출물 완료와 고객 결과를 혼동하지 않게 합니다.</a:t>
            </a:r>
          </a:p>
        </p:txBody>
      </p:sp>
      <p:sp>
        <p:nvSpPr>
          <p:cNvPr id="6" name="initiative-col-1">
            <a:extLst xmlns:a="http://schemas.openxmlformats.org/drawingml/2006/main">
              <a:ext uri="{FF2B5EF4-FFF2-40B4-BE49-F238E27FC236}">
                <a16:creationId xmlns:a16="http://schemas.microsoft.com/office/drawing/2014/main" id="{480A14E4-5090-4084-B86B-7BEF324DC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이니셔티브</a:t>
            </a:r>
          </a:p>
        </p:txBody>
      </p:sp>
      <p:sp>
        <p:nvSpPr>
          <p:cNvPr id="7" name="initiative-col-2">
            <a:extLst xmlns:a="http://schemas.openxmlformats.org/drawingml/2006/main">
              <a:ext uri="{FF2B5EF4-FFF2-40B4-BE49-F238E27FC236}">
                <a16:creationId xmlns:a16="http://schemas.microsoft.com/office/drawing/2014/main" id="{0059E433-0A70-4A03-A133-F54ED85BE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0764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가설</a:t>
            </a:r>
          </a:p>
        </p:txBody>
      </p:sp>
      <p:sp>
        <p:nvSpPr>
          <p:cNvPr id="8" name="initiative-col-3">
            <a:extLst xmlns:a="http://schemas.openxmlformats.org/drawingml/2006/main">
              <a:ext uri="{FF2B5EF4-FFF2-40B4-BE49-F238E27FC236}">
                <a16:creationId xmlns:a16="http://schemas.microsoft.com/office/drawing/2014/main" id="{F5721CD6-69EB-453D-AAC9-78AD2FC66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76450"/>
            <a:ext cx="2628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성공 기준</a:t>
            </a:r>
          </a:p>
        </p:txBody>
      </p:sp>
      <p:sp>
        <p:nvSpPr>
          <p:cNvPr id="9" name="initiative-col-4">
            <a:extLst xmlns:a="http://schemas.openxmlformats.org/drawingml/2006/main">
              <a:ext uri="{FF2B5EF4-FFF2-40B4-BE49-F238E27FC236}">
                <a16:creationId xmlns:a16="http://schemas.microsoft.com/office/drawing/2014/main" id="{74E865FE-156B-4EF9-B0F7-37951E419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07645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오너</a:t>
            </a:r>
          </a:p>
        </p:txBody>
      </p:sp>
      <p:sp>
        <p:nvSpPr>
          <p:cNvPr id="10" name="decorative-initiative-row-0">
            <a:extLst xmlns:a="http://schemas.openxmlformats.org/drawingml/2006/main">
              <a:ext uri="{FF2B5EF4-FFF2-40B4-BE49-F238E27FC236}">
                <a16:creationId xmlns:a16="http://schemas.microsoft.com/office/drawing/2014/main" id="{86B129FC-9729-4A2E-87BE-1A47940E6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52700"/>
            <a:ext cx="10363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11" name="initiative-name-0">
            <a:extLst xmlns:a="http://schemas.openxmlformats.org/drawingml/2006/main">
              <a:ext uri="{FF2B5EF4-FFF2-40B4-BE49-F238E27FC236}">
                <a16:creationId xmlns:a16="http://schemas.microsoft.com/office/drawing/2014/main" id="{E228C837-FF4A-4D39-AB42-B40D877DF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051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231E"/>
                </a:solidFill>
              </a:defRPr>
            </a:pPr>
            <a:r>
              <a:rPr sz="1800" b="1">
                <a:solidFill>
                  <a:srgbClr val="17231E"/>
                </a:solidFill>
              </a:rPr>
              <a:t>스마트 붙여넣기</a:t>
            </a:r>
          </a:p>
        </p:txBody>
      </p:sp>
      <p:sp>
        <p:nvSpPr>
          <p:cNvPr id="12" name="initiative-hypothesis-0">
            <a:extLst xmlns:a="http://schemas.openxmlformats.org/drawingml/2006/main">
              <a:ext uri="{FF2B5EF4-FFF2-40B4-BE49-F238E27FC236}">
                <a16:creationId xmlns:a16="http://schemas.microsoft.com/office/drawing/2014/main" id="{3877A879-CB83-4164-8E26-7B9972ACF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7051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입력 판단 비용 감소</a:t>
            </a:r>
          </a:p>
        </p:txBody>
      </p:sp>
      <p:sp>
        <p:nvSpPr>
          <p:cNvPr id="13" name="initiative-success-0">
            <a:extLst xmlns:a="http://schemas.openxmlformats.org/drawingml/2006/main">
              <a:ext uri="{FF2B5EF4-FFF2-40B4-BE49-F238E27FC236}">
                <a16:creationId xmlns:a16="http://schemas.microsoft.com/office/drawing/2014/main" id="{78CB5F80-62A4-4471-9990-27F26C259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705100"/>
            <a:ext cx="2628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F6B51"/>
                </a:solidFill>
              </a:defRPr>
            </a:pPr>
            <a:r>
              <a:rPr sz="1725" b="0">
                <a:solidFill>
                  <a:srgbClr val="1F6B51"/>
                </a:solidFill>
              </a:rPr>
              <a:t>유효 추천률 ≥90%</a:t>
            </a:r>
          </a:p>
        </p:txBody>
      </p:sp>
      <p:sp>
        <p:nvSpPr>
          <p:cNvPr id="14" name="initiative-owner-0">
            <a:extLst xmlns:a="http://schemas.openxmlformats.org/drawingml/2006/main">
              <a:ext uri="{FF2B5EF4-FFF2-40B4-BE49-F238E27FC236}">
                <a16:creationId xmlns:a16="http://schemas.microsoft.com/office/drawing/2014/main" id="{B2025565-6305-47A1-BE68-D667FA067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70510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31E"/>
                </a:solidFill>
              </a:defRPr>
            </a:pPr>
            <a:r>
              <a:rPr sz="1725" b="1">
                <a:solidFill>
                  <a:srgbClr val="17231E"/>
                </a:solidFill>
              </a:rPr>
              <a:t>제품</a:t>
            </a:r>
          </a:p>
        </p:txBody>
      </p:sp>
      <p:sp>
        <p:nvSpPr>
          <p:cNvPr id="15" name="decorative-initiative-row-1">
            <a:extLst xmlns:a="http://schemas.openxmlformats.org/drawingml/2006/main">
              <a:ext uri="{FF2B5EF4-FFF2-40B4-BE49-F238E27FC236}">
                <a16:creationId xmlns:a16="http://schemas.microsoft.com/office/drawing/2014/main" id="{EB6961DF-C257-4826-9570-14FEB69BA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10363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3F1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16" name="initiative-name-1">
            <a:extLst xmlns:a="http://schemas.openxmlformats.org/drawingml/2006/main">
              <a:ext uri="{FF2B5EF4-FFF2-40B4-BE49-F238E27FC236}">
                <a16:creationId xmlns:a16="http://schemas.microsoft.com/office/drawing/2014/main" id="{1DE24A2D-643E-4B95-A693-5BFD9051A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861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231E"/>
                </a:solidFill>
              </a:defRPr>
            </a:pPr>
            <a:r>
              <a:rPr sz="1800" b="1">
                <a:solidFill>
                  <a:srgbClr val="17231E"/>
                </a:solidFill>
              </a:rPr>
              <a:t>작업 레시피</a:t>
            </a:r>
          </a:p>
        </p:txBody>
      </p:sp>
      <p:sp>
        <p:nvSpPr>
          <p:cNvPr id="17" name="initiative-hypothesis-1">
            <a:extLst xmlns:a="http://schemas.openxmlformats.org/drawingml/2006/main">
              <a:ext uri="{FF2B5EF4-FFF2-40B4-BE49-F238E27FC236}">
                <a16:creationId xmlns:a16="http://schemas.microsoft.com/office/drawing/2014/main" id="{293AD4AD-035B-4735-A3F8-620B664E0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4861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다음 작업 전환 증가</a:t>
            </a:r>
          </a:p>
        </p:txBody>
      </p:sp>
      <p:sp>
        <p:nvSpPr>
          <p:cNvPr id="18" name="initiative-success-1">
            <a:extLst xmlns:a="http://schemas.openxmlformats.org/drawingml/2006/main">
              <a:ext uri="{FF2B5EF4-FFF2-40B4-BE49-F238E27FC236}">
                <a16:creationId xmlns:a16="http://schemas.microsoft.com/office/drawing/2014/main" id="{443A1EF5-CA0A-42BF-BD0F-446FD403C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486150"/>
            <a:ext cx="2628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F6B51"/>
                </a:solidFill>
              </a:defRPr>
            </a:pPr>
            <a:r>
              <a:rPr sz="1725" b="0">
                <a:solidFill>
                  <a:srgbClr val="1F6B51"/>
                </a:solidFill>
              </a:rPr>
              <a:t>연결 실행률 ≥35%</a:t>
            </a:r>
          </a:p>
        </p:txBody>
      </p:sp>
      <p:sp>
        <p:nvSpPr>
          <p:cNvPr id="19" name="initiative-owner-1">
            <a:extLst xmlns:a="http://schemas.openxmlformats.org/drawingml/2006/main">
              <a:ext uri="{FF2B5EF4-FFF2-40B4-BE49-F238E27FC236}">
                <a16:creationId xmlns:a16="http://schemas.microsoft.com/office/drawing/2014/main" id="{2EE1DE53-A6D0-43CC-A115-8780D2828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48615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31E"/>
                </a:solidFill>
              </a:defRPr>
            </a:pPr>
            <a:r>
              <a:rPr sz="1725" b="1">
                <a:solidFill>
                  <a:srgbClr val="17231E"/>
                </a:solidFill>
              </a:rPr>
              <a:t>콘텐츠</a:t>
            </a:r>
          </a:p>
        </p:txBody>
      </p:sp>
      <p:sp>
        <p:nvSpPr>
          <p:cNvPr id="20" name="decorative-initiative-row-2">
            <a:extLst xmlns:a="http://schemas.openxmlformats.org/drawingml/2006/main">
              <a:ext uri="{FF2B5EF4-FFF2-40B4-BE49-F238E27FC236}">
                <a16:creationId xmlns:a16="http://schemas.microsoft.com/office/drawing/2014/main" id="{ACEB78E7-1601-490B-9287-458F893F0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10363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1" name="initiative-name-2">
            <a:extLst xmlns:a="http://schemas.openxmlformats.org/drawingml/2006/main">
              <a:ext uri="{FF2B5EF4-FFF2-40B4-BE49-F238E27FC236}">
                <a16:creationId xmlns:a16="http://schemas.microsoft.com/office/drawing/2014/main" id="{FE8EFC8A-6F44-4051-A95C-4C39F2691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672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231E"/>
                </a:solidFill>
              </a:defRPr>
            </a:pPr>
            <a:r>
              <a:rPr sz="1800" b="1">
                <a:solidFill>
                  <a:srgbClr val="17231E"/>
                </a:solidFill>
              </a:rPr>
              <a:t>오프라인 묶음</a:t>
            </a:r>
          </a:p>
        </p:txBody>
      </p:sp>
      <p:sp>
        <p:nvSpPr>
          <p:cNvPr id="22" name="initiative-hypothesis-2">
            <a:extLst xmlns:a="http://schemas.openxmlformats.org/drawingml/2006/main">
              <a:ext uri="{FF2B5EF4-FFF2-40B4-BE49-F238E27FC236}">
                <a16:creationId xmlns:a16="http://schemas.microsoft.com/office/drawing/2014/main" id="{AF9E3ADC-AB58-48B3-B06D-1B124772A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2672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재방문·신뢰 증가</a:t>
            </a:r>
          </a:p>
        </p:txBody>
      </p:sp>
      <p:sp>
        <p:nvSpPr>
          <p:cNvPr id="23" name="initiative-success-2">
            <a:extLst xmlns:a="http://schemas.openxmlformats.org/drawingml/2006/main">
              <a:ext uri="{FF2B5EF4-FFF2-40B4-BE49-F238E27FC236}">
                <a16:creationId xmlns:a16="http://schemas.microsoft.com/office/drawing/2014/main" id="{C29F60EB-5197-4F6F-AF52-9628C2471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67200"/>
            <a:ext cx="2628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F6B51"/>
                </a:solidFill>
              </a:defRPr>
            </a:pPr>
            <a:r>
              <a:rPr sz="1725" b="0">
                <a:solidFill>
                  <a:srgbClr val="1F6B51"/>
                </a:solidFill>
              </a:rPr>
              <a:t>4주 유지 +8%p</a:t>
            </a:r>
          </a:p>
        </p:txBody>
      </p:sp>
      <p:sp>
        <p:nvSpPr>
          <p:cNvPr id="24" name="initiative-owner-2">
            <a:extLst xmlns:a="http://schemas.openxmlformats.org/drawingml/2006/main">
              <a:ext uri="{FF2B5EF4-FFF2-40B4-BE49-F238E27FC236}">
                <a16:creationId xmlns:a16="http://schemas.microsoft.com/office/drawing/2014/main" id="{BE59F8E1-B61C-4083-9447-DBDCF2283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26720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31E"/>
                </a:solidFill>
              </a:defRPr>
            </a:pPr>
            <a:r>
              <a:rPr sz="1725" b="1">
                <a:solidFill>
                  <a:srgbClr val="17231E"/>
                </a:solidFill>
              </a:rPr>
              <a:t>플랫폼</a:t>
            </a:r>
          </a:p>
        </p:txBody>
      </p:sp>
      <p:sp>
        <p:nvSpPr>
          <p:cNvPr id="25" name="decorative-initiative-row-3">
            <a:extLst xmlns:a="http://schemas.openxmlformats.org/drawingml/2006/main">
              <a:ext uri="{FF2B5EF4-FFF2-40B4-BE49-F238E27FC236}">
                <a16:creationId xmlns:a16="http://schemas.microsoft.com/office/drawing/2014/main" id="{AC9DCA68-A033-462E-A1A9-565B308EB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95850"/>
            <a:ext cx="10363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3F1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6" name="initiative-name-3">
            <a:extLst xmlns:a="http://schemas.openxmlformats.org/drawingml/2006/main">
              <a:ext uri="{FF2B5EF4-FFF2-40B4-BE49-F238E27FC236}">
                <a16:creationId xmlns:a16="http://schemas.microsoft.com/office/drawing/2014/main" id="{A67FBBBF-5D01-495C-B550-9F37ED70B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0482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231E"/>
                </a:solidFill>
              </a:defRPr>
            </a:pPr>
            <a:r>
              <a:rPr sz="1800" b="1">
                <a:solidFill>
                  <a:srgbClr val="17231E"/>
                </a:solidFill>
              </a:rPr>
              <a:t>팀 파일럿</a:t>
            </a:r>
          </a:p>
        </p:txBody>
      </p:sp>
      <p:sp>
        <p:nvSpPr>
          <p:cNvPr id="27" name="initiative-hypothesis-3">
            <a:extLst xmlns:a="http://schemas.openxmlformats.org/drawingml/2006/main">
              <a:ext uri="{FF2B5EF4-FFF2-40B4-BE49-F238E27FC236}">
                <a16:creationId xmlns:a16="http://schemas.microsoft.com/office/drawing/2014/main" id="{E99B6E55-3C47-4A00-81B7-5CFB16D5C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50482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지불 의사 검증</a:t>
            </a:r>
          </a:p>
        </p:txBody>
      </p:sp>
      <p:sp>
        <p:nvSpPr>
          <p:cNvPr id="28" name="initiative-success-3">
            <a:extLst xmlns:a="http://schemas.openxmlformats.org/drawingml/2006/main">
              <a:ext uri="{FF2B5EF4-FFF2-40B4-BE49-F238E27FC236}">
                <a16:creationId xmlns:a16="http://schemas.microsoft.com/office/drawing/2014/main" id="{1F120242-6F31-4D82-ADD6-6AA4DD78B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048250"/>
            <a:ext cx="2628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F6B51"/>
                </a:solidFill>
              </a:defRPr>
            </a:pPr>
            <a:r>
              <a:rPr sz="1725" b="0">
                <a:solidFill>
                  <a:srgbClr val="1F6B51"/>
                </a:solidFill>
              </a:rPr>
              <a:t>활성 팀 10곳</a:t>
            </a:r>
          </a:p>
        </p:txBody>
      </p:sp>
      <p:sp>
        <p:nvSpPr>
          <p:cNvPr id="29" name="initiative-owner-3">
            <a:extLst xmlns:a="http://schemas.openxmlformats.org/drawingml/2006/main">
              <a:ext uri="{FF2B5EF4-FFF2-40B4-BE49-F238E27FC236}">
                <a16:creationId xmlns:a16="http://schemas.microsoft.com/office/drawing/2014/main" id="{B9EF676A-C445-4114-88F3-819CBA32B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504825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31E"/>
                </a:solidFill>
              </a:defRPr>
            </a:pPr>
            <a:r>
              <a:rPr sz="1725" b="1">
                <a:solidFill>
                  <a:srgbClr val="17231E"/>
                </a:solidFill>
              </a:rPr>
              <a:t>성장</a:t>
            </a:r>
          </a:p>
        </p:txBody>
      </p:sp>
      <p:sp>
        <p:nvSpPr>
          <p:cNvPr id="30" name="stop-rule">
            <a:extLst xmlns:a="http://schemas.openxmlformats.org/drawingml/2006/main">
              <a:ext uri="{FF2B5EF4-FFF2-40B4-BE49-F238E27FC236}">
                <a16:creationId xmlns:a16="http://schemas.microsoft.com/office/drawing/2014/main" id="{76FDDA03-0153-470A-AEDF-C920FE867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91200"/>
            <a:ext cx="10363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9C533F"/>
                </a:solidFill>
              </a:defRPr>
            </a:pPr>
            <a:r>
              <a:rPr sz="1650" b="1">
                <a:solidFill>
                  <a:srgbClr val="9C533F"/>
                </a:solidFill>
              </a:rPr>
              <a:t>중단 기준 · 2회 연속 실험에서 신호가 없거나 가드레일을 위반하면 범위를 축소하거나 종료합니다.</a:t>
            </a:r>
          </a:p>
        </p:txBody>
      </p:sp>
      <p:sp>
        <p:nvSpPr>
          <p:cNvPr id="31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FD30D941-D38C-49DE-89BD-19B67BE7D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32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C9F42EF7-A5D5-4661-914B-52CD9F842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33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AFCC149-06F1-418E-963F-7F3A5AF09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71324940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CAC55314-FC5D-4122-81F0-FDCAF569E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07 · DEPENDENCY &amp; RISK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2DDB063-577B-4AC0-A88E-6B8F65D15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두 핵심 의존성이 일정 위험을 결정합니다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944B30DB-ECFE-49B5-8490-91F22AF0E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740B29BE-1D67-49FC-86FE-8272C141E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CE158D98-96A9-42DF-B363-7D490C113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외부 의존성·선행 조건·완화책·결정 시점을 함께 보여주어 일정의 불확실성을 드러냅니다.</a:t>
            </a:r>
          </a:p>
        </p:txBody>
      </p:sp>
      <p:sp>
        <p:nvSpPr>
          <p:cNvPr id="6" name="block-title-핵심 의존성">
            <a:extLst xmlns:a="http://schemas.openxmlformats.org/drawingml/2006/main">
              <a:ext uri="{FF2B5EF4-FFF2-40B4-BE49-F238E27FC236}">
                <a16:creationId xmlns:a16="http://schemas.microsoft.com/office/drawing/2014/main" id="{1E5E883A-E45F-4764-8065-173AA2A82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15D72"/>
                </a:solidFill>
              </a:defRPr>
            </a:pPr>
            <a:r>
              <a:rPr sz="2400" b="1">
                <a:solidFill>
                  <a:srgbClr val="315D72"/>
                </a:solidFill>
              </a:rPr>
              <a:t>핵심 의존성</a:t>
            </a:r>
          </a:p>
        </p:txBody>
      </p:sp>
      <p:sp>
        <p:nvSpPr>
          <p:cNvPr id="7" name="block-body-핵심 의존성">
            <a:extLst xmlns:a="http://schemas.openxmlformats.org/drawingml/2006/main">
              <a:ext uri="{FF2B5EF4-FFF2-40B4-BE49-F238E27FC236}">
                <a16:creationId xmlns:a16="http://schemas.microsoft.com/office/drawing/2014/main" id="{E20A3F52-AA02-4DC9-ACFE-693999692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419100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브라우저별 파일 API 안정성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오프라인 캐시 용량·갱신 정책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콘텐츠 사실 검증 프로세스</a:t>
            </a:r>
          </a:p>
        </p:txBody>
      </p:sp>
      <p:sp>
        <p:nvSpPr>
          <p:cNvPr id="8" name="block-title-선행 결정">
            <a:extLst xmlns:a="http://schemas.openxmlformats.org/drawingml/2006/main">
              <a:ext uri="{FF2B5EF4-FFF2-40B4-BE49-F238E27FC236}">
                <a16:creationId xmlns:a16="http://schemas.microsoft.com/office/drawing/2014/main" id="{30442E55-8B75-4BB0-BCD1-841390F4D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F6B51"/>
                </a:solidFill>
              </a:defRPr>
            </a:pPr>
            <a:r>
              <a:rPr sz="2400" b="1">
                <a:solidFill>
                  <a:srgbClr val="1F6B51"/>
                </a:solidFill>
              </a:rPr>
              <a:t>선행 결정</a:t>
            </a:r>
          </a:p>
        </p:txBody>
      </p:sp>
      <p:sp>
        <p:nvSpPr>
          <p:cNvPr id="9" name="block-body-선행 결정">
            <a:extLst xmlns:a="http://schemas.openxmlformats.org/drawingml/2006/main">
              <a:ext uri="{FF2B5EF4-FFF2-40B4-BE49-F238E27FC236}">
                <a16:creationId xmlns:a16="http://schemas.microsoft.com/office/drawing/2014/main" id="{F496C8D6-80B6-4CEA-8EF8-8DC57E282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95850"/>
            <a:ext cx="41910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지원 브라우저 범위 [날짜]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로컬 처리 예외 정책 [날짜]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가이드 검수 책임 [날짜]</a:t>
            </a:r>
          </a:p>
        </p:txBody>
      </p:sp>
      <p:sp>
        <p:nvSpPr>
          <p:cNvPr id="10" name="risk-col-1">
            <a:extLst xmlns:a="http://schemas.openxmlformats.org/drawingml/2006/main">
              <a:ext uri="{FF2B5EF4-FFF2-40B4-BE49-F238E27FC236}">
                <a16:creationId xmlns:a16="http://schemas.microsoft.com/office/drawing/2014/main" id="{69EFCF76-3F80-4FA7-B9E7-4F482C63A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0764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위험</a:t>
            </a:r>
          </a:p>
        </p:txBody>
      </p:sp>
      <p:sp>
        <p:nvSpPr>
          <p:cNvPr id="11" name="risk-col-2">
            <a:extLst xmlns:a="http://schemas.openxmlformats.org/drawingml/2006/main">
              <a:ext uri="{FF2B5EF4-FFF2-40B4-BE49-F238E27FC236}">
                <a16:creationId xmlns:a16="http://schemas.microsoft.com/office/drawing/2014/main" id="{50DF7F8E-3845-44E9-858F-2E214E159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764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영향</a:t>
            </a:r>
          </a:p>
        </p:txBody>
      </p:sp>
      <p:sp>
        <p:nvSpPr>
          <p:cNvPr id="12" name="risk-col-3">
            <a:extLst xmlns:a="http://schemas.openxmlformats.org/drawingml/2006/main">
              <a:ext uri="{FF2B5EF4-FFF2-40B4-BE49-F238E27FC236}">
                <a16:creationId xmlns:a16="http://schemas.microsoft.com/office/drawing/2014/main" id="{E86C3218-59A2-472F-966E-8ED6C1A3C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076450"/>
            <a:ext cx="2686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완화책</a:t>
            </a:r>
          </a:p>
        </p:txBody>
      </p:sp>
      <p:sp>
        <p:nvSpPr>
          <p:cNvPr id="13" name="decorative-risk-row-0">
            <a:extLst xmlns:a="http://schemas.openxmlformats.org/drawingml/2006/main">
              <a:ext uri="{FF2B5EF4-FFF2-40B4-BE49-F238E27FC236}">
                <a16:creationId xmlns:a16="http://schemas.microsoft.com/office/drawing/2014/main" id="{28F3F732-1431-4A89-A53D-3E61D0AB2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533650"/>
            <a:ext cx="51244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14" name="risk-name-0">
            <a:extLst xmlns:a="http://schemas.openxmlformats.org/drawingml/2006/main">
              <a:ext uri="{FF2B5EF4-FFF2-40B4-BE49-F238E27FC236}">
                <a16:creationId xmlns:a16="http://schemas.microsoft.com/office/drawing/2014/main" id="{0AD6B949-4051-4635-B99D-9ACDF7E3F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6860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231E"/>
                </a:solidFill>
              </a:defRPr>
            </a:pPr>
            <a:r>
              <a:rPr sz="1800" b="1">
                <a:solidFill>
                  <a:srgbClr val="17231E"/>
                </a:solidFill>
              </a:rPr>
              <a:t>R1 · 형식 오탐</a:t>
            </a:r>
          </a:p>
        </p:txBody>
      </p:sp>
      <p:sp>
        <p:nvSpPr>
          <p:cNvPr id="15" name="risk-impact-0">
            <a:extLst xmlns:a="http://schemas.openxmlformats.org/drawingml/2006/main">
              <a:ext uri="{FF2B5EF4-FFF2-40B4-BE49-F238E27FC236}">
                <a16:creationId xmlns:a16="http://schemas.microsoft.com/office/drawing/2014/main" id="{E11DC33C-24C2-4683-B35A-988D9F50B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686050"/>
            <a:ext cx="704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715917"/>
                </a:solidFill>
              </a:defRPr>
            </a:pPr>
            <a:r>
              <a:rPr sz="1725" b="1">
                <a:solidFill>
                  <a:srgbClr val="715917"/>
                </a:solidFill>
              </a:rPr>
              <a:t>중</a:t>
            </a:r>
          </a:p>
        </p:txBody>
      </p:sp>
      <p:sp>
        <p:nvSpPr>
          <p:cNvPr id="16" name="risk-mitigation-0">
            <a:extLst xmlns:a="http://schemas.openxmlformats.org/drawingml/2006/main">
              <a:ext uri="{FF2B5EF4-FFF2-40B4-BE49-F238E27FC236}">
                <a16:creationId xmlns:a16="http://schemas.microsoft.com/office/drawing/2014/main" id="{8D246CCF-73AE-41EC-8D9E-00B870B3E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6860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샘플·수동 선택 제공</a:t>
            </a:r>
          </a:p>
        </p:txBody>
      </p:sp>
      <p:sp>
        <p:nvSpPr>
          <p:cNvPr id="17" name="decorative-risk-row-1">
            <a:extLst xmlns:a="http://schemas.openxmlformats.org/drawingml/2006/main">
              <a:ext uri="{FF2B5EF4-FFF2-40B4-BE49-F238E27FC236}">
                <a16:creationId xmlns:a16="http://schemas.microsoft.com/office/drawing/2014/main" id="{57A984C1-38CB-4553-A983-68348AB70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314700"/>
            <a:ext cx="51244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BE5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18" name="risk-name-1">
            <a:extLst xmlns:a="http://schemas.openxmlformats.org/drawingml/2006/main">
              <a:ext uri="{FF2B5EF4-FFF2-40B4-BE49-F238E27FC236}">
                <a16:creationId xmlns:a16="http://schemas.microsoft.com/office/drawing/2014/main" id="{C4BBE395-32F1-4CAD-9607-E354DD2B6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4671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231E"/>
                </a:solidFill>
              </a:defRPr>
            </a:pPr>
            <a:r>
              <a:rPr sz="1800" b="1">
                <a:solidFill>
                  <a:srgbClr val="17231E"/>
                </a:solidFill>
              </a:rPr>
              <a:t>R2 · 대용량 성능</a:t>
            </a:r>
          </a:p>
        </p:txBody>
      </p:sp>
      <p:sp>
        <p:nvSpPr>
          <p:cNvPr id="19" name="risk-impact-1">
            <a:extLst xmlns:a="http://schemas.openxmlformats.org/drawingml/2006/main">
              <a:ext uri="{FF2B5EF4-FFF2-40B4-BE49-F238E27FC236}">
                <a16:creationId xmlns:a16="http://schemas.microsoft.com/office/drawing/2014/main" id="{31729817-C224-4B9A-A950-AFCE53A13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467100"/>
            <a:ext cx="704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9C533F"/>
                </a:solidFill>
              </a:defRPr>
            </a:pPr>
            <a:r>
              <a:rPr sz="1725" b="1">
                <a:solidFill>
                  <a:srgbClr val="9C533F"/>
                </a:solidFill>
              </a:rPr>
              <a:t>높음</a:t>
            </a:r>
          </a:p>
        </p:txBody>
      </p:sp>
      <p:sp>
        <p:nvSpPr>
          <p:cNvPr id="20" name="risk-mitigation-1">
            <a:extLst xmlns:a="http://schemas.openxmlformats.org/drawingml/2006/main">
              <a:ext uri="{FF2B5EF4-FFF2-40B4-BE49-F238E27FC236}">
                <a16:creationId xmlns:a16="http://schemas.microsoft.com/office/drawing/2014/main" id="{E50416A4-AE8F-4FD2-A019-F6253AC1E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4671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Worker·취소·한도</a:t>
            </a:r>
          </a:p>
        </p:txBody>
      </p:sp>
      <p:sp>
        <p:nvSpPr>
          <p:cNvPr id="21" name="decorative-risk-row-2">
            <a:extLst xmlns:a="http://schemas.openxmlformats.org/drawingml/2006/main">
              <a:ext uri="{FF2B5EF4-FFF2-40B4-BE49-F238E27FC236}">
                <a16:creationId xmlns:a16="http://schemas.microsoft.com/office/drawing/2014/main" id="{8155BA57-7EA8-495A-8963-4122DA829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095750"/>
            <a:ext cx="51244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2" name="risk-name-2">
            <a:extLst xmlns:a="http://schemas.openxmlformats.org/drawingml/2006/main">
              <a:ext uri="{FF2B5EF4-FFF2-40B4-BE49-F238E27FC236}">
                <a16:creationId xmlns:a16="http://schemas.microsoft.com/office/drawing/2014/main" id="{EA307C75-4C93-40EE-8291-D4CE10678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2481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231E"/>
                </a:solidFill>
              </a:defRPr>
            </a:pPr>
            <a:r>
              <a:rPr sz="1800" b="1">
                <a:solidFill>
                  <a:srgbClr val="17231E"/>
                </a:solidFill>
              </a:rPr>
              <a:t>R3 · 가이드 노후</a:t>
            </a:r>
          </a:p>
        </p:txBody>
      </p:sp>
      <p:sp>
        <p:nvSpPr>
          <p:cNvPr id="23" name="risk-impact-2">
            <a:extLst xmlns:a="http://schemas.openxmlformats.org/drawingml/2006/main">
              <a:ext uri="{FF2B5EF4-FFF2-40B4-BE49-F238E27FC236}">
                <a16:creationId xmlns:a16="http://schemas.microsoft.com/office/drawing/2014/main" id="{1368F4FA-2E31-4A6A-8785-73CA6D095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48150"/>
            <a:ext cx="704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715917"/>
                </a:solidFill>
              </a:defRPr>
            </a:pPr>
            <a:r>
              <a:rPr sz="1725" b="1">
                <a:solidFill>
                  <a:srgbClr val="715917"/>
                </a:solidFill>
              </a:rPr>
              <a:t>중</a:t>
            </a:r>
          </a:p>
        </p:txBody>
      </p:sp>
      <p:sp>
        <p:nvSpPr>
          <p:cNvPr id="24" name="risk-mitigation-2">
            <a:extLst xmlns:a="http://schemas.openxmlformats.org/drawingml/2006/main">
              <a:ext uri="{FF2B5EF4-FFF2-40B4-BE49-F238E27FC236}">
                <a16:creationId xmlns:a16="http://schemas.microsoft.com/office/drawing/2014/main" id="{86527B15-1D46-4CA3-93A1-46F689955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42481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기준일·검토 주기</a:t>
            </a:r>
          </a:p>
        </p:txBody>
      </p:sp>
      <p:sp>
        <p:nvSpPr>
          <p:cNvPr id="25" name="decorative-risk-row-3">
            <a:extLst xmlns:a="http://schemas.openxmlformats.org/drawingml/2006/main">
              <a:ext uri="{FF2B5EF4-FFF2-40B4-BE49-F238E27FC236}">
                <a16:creationId xmlns:a16="http://schemas.microsoft.com/office/drawing/2014/main" id="{872F0F0A-0FE1-4F5B-8FE8-8F037EB32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876800"/>
            <a:ext cx="51244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BE5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6" name="risk-name-3">
            <a:extLst xmlns:a="http://schemas.openxmlformats.org/drawingml/2006/main">
              <a:ext uri="{FF2B5EF4-FFF2-40B4-BE49-F238E27FC236}">
                <a16:creationId xmlns:a16="http://schemas.microsoft.com/office/drawing/2014/main" id="{B5D82ED6-6EF0-4E21-B5F5-1633A266B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50292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231E"/>
                </a:solidFill>
              </a:defRPr>
            </a:pPr>
            <a:r>
              <a:rPr sz="1800" b="1">
                <a:solidFill>
                  <a:srgbClr val="17231E"/>
                </a:solidFill>
              </a:rPr>
              <a:t>R4 · 범위 확장</a:t>
            </a:r>
          </a:p>
        </p:txBody>
      </p:sp>
      <p:sp>
        <p:nvSpPr>
          <p:cNvPr id="27" name="risk-impact-3">
            <a:extLst xmlns:a="http://schemas.openxmlformats.org/drawingml/2006/main">
              <a:ext uri="{FF2B5EF4-FFF2-40B4-BE49-F238E27FC236}">
                <a16:creationId xmlns:a16="http://schemas.microsoft.com/office/drawing/2014/main" id="{412D654C-0480-490E-A957-F5229B707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029200"/>
            <a:ext cx="704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9C533F"/>
                </a:solidFill>
              </a:defRPr>
            </a:pPr>
            <a:r>
              <a:rPr sz="1725" b="1">
                <a:solidFill>
                  <a:srgbClr val="9C533F"/>
                </a:solidFill>
              </a:rPr>
              <a:t>높음</a:t>
            </a:r>
          </a:p>
        </p:txBody>
      </p:sp>
      <p:sp>
        <p:nvSpPr>
          <p:cNvPr id="28" name="risk-mitigation-3">
            <a:extLst xmlns:a="http://schemas.openxmlformats.org/drawingml/2006/main">
              <a:ext uri="{FF2B5EF4-FFF2-40B4-BE49-F238E27FC236}">
                <a16:creationId xmlns:a16="http://schemas.microsoft.com/office/drawing/2014/main" id="{B34E7DB4-2426-4DB4-B24D-230080570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50292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Now WIP 제한</a:t>
            </a:r>
          </a:p>
        </p:txBody>
      </p:sp>
      <p:sp>
        <p:nvSpPr>
          <p:cNvPr id="29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6B2FEFA5-B0AE-45A5-8CED-510C6A11A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30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13BE6BF4-CD48-4F57-8ABB-ED3370317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31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C334894-A4FC-4286-A02F-D85391D4C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52814985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8983EEDB-48F3-408A-8544-D4EA3E9BA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08 · RELEASE READINESS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64296A0-A85C-4F51-B75A-B4DE4111B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출시는 가드레일 통과로 결정합니다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6AD9F038-8B07-4F6B-9178-6F05BE463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756942E9-22B9-4B16-9C44-06E3F046B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F10AB223-02F0-4F79-A4F1-A9CE9ED93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제품·품질·보안·운영·콘텐츠 준비도를 동일한 출시 게이트로 점검합니다.</a:t>
            </a:r>
          </a:p>
        </p:txBody>
      </p:sp>
      <p:sp>
        <p:nvSpPr>
          <p:cNvPr id="6" name="gate-status-0">
            <a:extLst xmlns:a="http://schemas.openxmlformats.org/drawingml/2006/main">
              <a:ext uri="{FF2B5EF4-FFF2-40B4-BE49-F238E27FC236}">
                <a16:creationId xmlns:a16="http://schemas.microsoft.com/office/drawing/2014/main" id="{57848F68-13E8-4D82-AD84-5366B0D27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57400"/>
            <a:ext cx="5334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F6B51"/>
                </a:solidFill>
              </a:defRPr>
            </a:pPr>
            <a:r>
              <a:rPr sz="2250" b="1">
                <a:solidFill>
                  <a:srgbClr val="1F6B51"/>
                </a:solidFill>
              </a:rPr>
              <a:t>[ ]</a:t>
            </a:r>
          </a:p>
        </p:txBody>
      </p:sp>
      <p:sp>
        <p:nvSpPr>
          <p:cNvPr id="7" name="gate-area-0">
            <a:extLst xmlns:a="http://schemas.openxmlformats.org/drawingml/2006/main">
              <a:ext uri="{FF2B5EF4-FFF2-40B4-BE49-F238E27FC236}">
                <a16:creationId xmlns:a16="http://schemas.microsoft.com/office/drawing/2014/main" id="{42012168-D5AB-4100-99CA-222F274FC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076450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231E"/>
                </a:solidFill>
              </a:defRPr>
            </a:pPr>
            <a:r>
              <a:rPr sz="2325" b="1">
                <a:solidFill>
                  <a:srgbClr val="17231E"/>
                </a:solidFill>
              </a:rPr>
              <a:t>제품</a:t>
            </a:r>
          </a:p>
        </p:txBody>
      </p:sp>
      <p:sp>
        <p:nvSpPr>
          <p:cNvPr id="8" name="gate-check-0">
            <a:extLst xmlns:a="http://schemas.openxmlformats.org/drawingml/2006/main">
              <a:ext uri="{FF2B5EF4-FFF2-40B4-BE49-F238E27FC236}">
                <a16:creationId xmlns:a16="http://schemas.microsoft.com/office/drawing/2014/main" id="{0E7FF91A-9E5D-456D-A48B-77C7CB845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095500"/>
            <a:ext cx="514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핵심 흐름·빈 상태·오류 복구</a:t>
            </a:r>
          </a:p>
        </p:txBody>
      </p:sp>
      <p:sp>
        <p:nvSpPr>
          <p:cNvPr id="9" name="gate-owner-0">
            <a:extLst xmlns:a="http://schemas.openxmlformats.org/drawingml/2006/main">
              <a:ext uri="{FF2B5EF4-FFF2-40B4-BE49-F238E27FC236}">
                <a16:creationId xmlns:a16="http://schemas.microsoft.com/office/drawing/2014/main" id="{3D262265-67FA-4BE1-BD5C-9D1DA1786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105025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6B51"/>
                </a:solidFill>
              </a:defRPr>
            </a:pPr>
            <a:r>
              <a:rPr sz="1500" b="0">
                <a:solidFill>
                  <a:srgbClr val="1F6B51"/>
                </a:solidFill>
              </a:rPr>
              <a:t>오너 [ ] · 증거 링크 [ ]</a:t>
            </a:r>
          </a:p>
        </p:txBody>
      </p:sp>
      <p:sp>
        <p:nvSpPr>
          <p:cNvPr id="10" name="decorative-gate-rule-0">
            <a:extLst xmlns:a="http://schemas.openxmlformats.org/drawingml/2006/main">
              <a:ext uri="{FF2B5EF4-FFF2-40B4-BE49-F238E27FC236}">
                <a16:creationId xmlns:a16="http://schemas.microsoft.com/office/drawing/2014/main" id="{30FF9B4F-7C2D-491D-869B-FC2CB0544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600325"/>
            <a:ext cx="95250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11" name="gate-status-1">
            <a:extLst xmlns:a="http://schemas.openxmlformats.org/drawingml/2006/main">
              <a:ext uri="{FF2B5EF4-FFF2-40B4-BE49-F238E27FC236}">
                <a16:creationId xmlns:a16="http://schemas.microsoft.com/office/drawing/2014/main" id="{994D3AAE-8A45-4B04-A451-6D4E50664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0350"/>
            <a:ext cx="5334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F6B51"/>
                </a:solidFill>
              </a:defRPr>
            </a:pPr>
            <a:r>
              <a:rPr sz="2250" b="1">
                <a:solidFill>
                  <a:srgbClr val="1F6B51"/>
                </a:solidFill>
              </a:rPr>
              <a:t>[ ]</a:t>
            </a:r>
          </a:p>
        </p:txBody>
      </p:sp>
      <p:sp>
        <p:nvSpPr>
          <p:cNvPr id="12" name="gate-area-1">
            <a:extLst xmlns:a="http://schemas.openxmlformats.org/drawingml/2006/main">
              <a:ext uri="{FF2B5EF4-FFF2-40B4-BE49-F238E27FC236}">
                <a16:creationId xmlns:a16="http://schemas.microsoft.com/office/drawing/2014/main" id="{E123196D-3DFE-4DCD-B033-02C7F4613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819400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231E"/>
                </a:solidFill>
              </a:defRPr>
            </a:pPr>
            <a:r>
              <a:rPr sz="2325" b="1">
                <a:solidFill>
                  <a:srgbClr val="17231E"/>
                </a:solidFill>
              </a:rPr>
              <a:t>품질</a:t>
            </a:r>
          </a:p>
        </p:txBody>
      </p:sp>
      <p:sp>
        <p:nvSpPr>
          <p:cNvPr id="13" name="gate-check-1">
            <a:extLst xmlns:a="http://schemas.openxmlformats.org/drawingml/2006/main">
              <a:ext uri="{FF2B5EF4-FFF2-40B4-BE49-F238E27FC236}">
                <a16:creationId xmlns:a16="http://schemas.microsoft.com/office/drawing/2014/main" id="{7F609EA2-9F01-4A4B-9DDD-1DF044B84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838450"/>
            <a:ext cx="514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회귀·모바일·대용량·접근성</a:t>
            </a:r>
          </a:p>
        </p:txBody>
      </p:sp>
      <p:sp>
        <p:nvSpPr>
          <p:cNvPr id="14" name="gate-owner-1">
            <a:extLst xmlns:a="http://schemas.openxmlformats.org/drawingml/2006/main">
              <a:ext uri="{FF2B5EF4-FFF2-40B4-BE49-F238E27FC236}">
                <a16:creationId xmlns:a16="http://schemas.microsoft.com/office/drawing/2014/main" id="{8292A010-836A-4E6A-9AB6-260744D70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847975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6B51"/>
                </a:solidFill>
              </a:defRPr>
            </a:pPr>
            <a:r>
              <a:rPr sz="1500" b="0">
                <a:solidFill>
                  <a:srgbClr val="1F6B51"/>
                </a:solidFill>
              </a:rPr>
              <a:t>오너 [ ] · 증거 링크 [ ]</a:t>
            </a:r>
          </a:p>
        </p:txBody>
      </p:sp>
      <p:sp>
        <p:nvSpPr>
          <p:cNvPr id="15" name="decorative-gate-rule-1">
            <a:extLst xmlns:a="http://schemas.openxmlformats.org/drawingml/2006/main">
              <a:ext uri="{FF2B5EF4-FFF2-40B4-BE49-F238E27FC236}">
                <a16:creationId xmlns:a16="http://schemas.microsoft.com/office/drawing/2014/main" id="{85334E2E-228D-4872-99D2-8EE3C1156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343275"/>
            <a:ext cx="95250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16" name="gate-status-2">
            <a:extLst xmlns:a="http://schemas.openxmlformats.org/drawingml/2006/main">
              <a:ext uri="{FF2B5EF4-FFF2-40B4-BE49-F238E27FC236}">
                <a16:creationId xmlns:a16="http://schemas.microsoft.com/office/drawing/2014/main" id="{653AF263-3D1E-454D-81A5-3FC8EA9F4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43300"/>
            <a:ext cx="5334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F6B51"/>
                </a:solidFill>
              </a:defRPr>
            </a:pPr>
            <a:r>
              <a:rPr sz="2250" b="1">
                <a:solidFill>
                  <a:srgbClr val="1F6B51"/>
                </a:solidFill>
              </a:rPr>
              <a:t>[ ]</a:t>
            </a:r>
          </a:p>
        </p:txBody>
      </p:sp>
      <p:sp>
        <p:nvSpPr>
          <p:cNvPr id="17" name="gate-area-2">
            <a:extLst xmlns:a="http://schemas.openxmlformats.org/drawingml/2006/main">
              <a:ext uri="{FF2B5EF4-FFF2-40B4-BE49-F238E27FC236}">
                <a16:creationId xmlns:a16="http://schemas.microsoft.com/office/drawing/2014/main" id="{9921B0A0-4703-49F3-AC5E-D377354EB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562350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231E"/>
                </a:solidFill>
              </a:defRPr>
            </a:pPr>
            <a:r>
              <a:rPr sz="2325" b="1">
                <a:solidFill>
                  <a:srgbClr val="17231E"/>
                </a:solidFill>
              </a:rPr>
              <a:t>보안</a:t>
            </a:r>
          </a:p>
        </p:txBody>
      </p:sp>
      <p:sp>
        <p:nvSpPr>
          <p:cNvPr id="18" name="gate-check-2">
            <a:extLst xmlns:a="http://schemas.openxmlformats.org/drawingml/2006/main">
              <a:ext uri="{FF2B5EF4-FFF2-40B4-BE49-F238E27FC236}">
                <a16:creationId xmlns:a16="http://schemas.microsoft.com/office/drawing/2014/main" id="{72EA6DF4-3706-4C38-A008-0CB9B2DF0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581400"/>
            <a:ext cx="514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로컬 처리·의존성·민감정보</a:t>
            </a:r>
          </a:p>
        </p:txBody>
      </p:sp>
      <p:sp>
        <p:nvSpPr>
          <p:cNvPr id="19" name="gate-owner-2">
            <a:extLst xmlns:a="http://schemas.openxmlformats.org/drawingml/2006/main">
              <a:ext uri="{FF2B5EF4-FFF2-40B4-BE49-F238E27FC236}">
                <a16:creationId xmlns:a16="http://schemas.microsoft.com/office/drawing/2014/main" id="{0D615004-3D5A-4C9F-B395-9CAC6AB1C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590925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6B51"/>
                </a:solidFill>
              </a:defRPr>
            </a:pPr>
            <a:r>
              <a:rPr sz="1500" b="0">
                <a:solidFill>
                  <a:srgbClr val="1F6B51"/>
                </a:solidFill>
              </a:rPr>
              <a:t>오너 [ ] · 증거 링크 [ ]</a:t>
            </a:r>
          </a:p>
        </p:txBody>
      </p:sp>
      <p:sp>
        <p:nvSpPr>
          <p:cNvPr id="20" name="decorative-gate-rule-2">
            <a:extLst xmlns:a="http://schemas.openxmlformats.org/drawingml/2006/main">
              <a:ext uri="{FF2B5EF4-FFF2-40B4-BE49-F238E27FC236}">
                <a16:creationId xmlns:a16="http://schemas.microsoft.com/office/drawing/2014/main" id="{107636B9-3ED4-46C1-AB65-E9B2EFDA2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086225"/>
            <a:ext cx="95250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1" name="gate-status-3">
            <a:extLst xmlns:a="http://schemas.openxmlformats.org/drawingml/2006/main">
              <a:ext uri="{FF2B5EF4-FFF2-40B4-BE49-F238E27FC236}">
                <a16:creationId xmlns:a16="http://schemas.microsoft.com/office/drawing/2014/main" id="{74B48297-6FF2-4B3E-B9E6-9C4AC5AA3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0"/>
            <a:ext cx="5334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F6B51"/>
                </a:solidFill>
              </a:defRPr>
            </a:pPr>
            <a:r>
              <a:rPr sz="2250" b="1">
                <a:solidFill>
                  <a:srgbClr val="1F6B51"/>
                </a:solidFill>
              </a:rPr>
              <a:t>[ ]</a:t>
            </a:r>
          </a:p>
        </p:txBody>
      </p:sp>
      <p:sp>
        <p:nvSpPr>
          <p:cNvPr id="22" name="gate-area-3">
            <a:extLst xmlns:a="http://schemas.openxmlformats.org/drawingml/2006/main">
              <a:ext uri="{FF2B5EF4-FFF2-40B4-BE49-F238E27FC236}">
                <a16:creationId xmlns:a16="http://schemas.microsoft.com/office/drawing/2014/main" id="{473452A7-7219-417B-9AE2-86717E997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305300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231E"/>
                </a:solidFill>
              </a:defRPr>
            </a:pPr>
            <a:r>
              <a:rPr sz="2325" b="1">
                <a:solidFill>
                  <a:srgbClr val="17231E"/>
                </a:solidFill>
              </a:rPr>
              <a:t>운영</a:t>
            </a:r>
          </a:p>
        </p:txBody>
      </p:sp>
      <p:sp>
        <p:nvSpPr>
          <p:cNvPr id="23" name="gate-check-3">
            <a:extLst xmlns:a="http://schemas.openxmlformats.org/drawingml/2006/main">
              <a:ext uri="{FF2B5EF4-FFF2-40B4-BE49-F238E27FC236}">
                <a16:creationId xmlns:a16="http://schemas.microsoft.com/office/drawing/2014/main" id="{7A948632-C118-46F3-89E9-1C4945F93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324350"/>
            <a:ext cx="514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모니터링·롤백·지원 가이드</a:t>
            </a:r>
          </a:p>
        </p:txBody>
      </p:sp>
      <p:sp>
        <p:nvSpPr>
          <p:cNvPr id="24" name="gate-owner-3">
            <a:extLst xmlns:a="http://schemas.openxmlformats.org/drawingml/2006/main">
              <a:ext uri="{FF2B5EF4-FFF2-40B4-BE49-F238E27FC236}">
                <a16:creationId xmlns:a16="http://schemas.microsoft.com/office/drawing/2014/main" id="{5111EFC6-7D94-41DF-A863-0D9F41D25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333875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6B51"/>
                </a:solidFill>
              </a:defRPr>
            </a:pPr>
            <a:r>
              <a:rPr sz="1500" b="0">
                <a:solidFill>
                  <a:srgbClr val="1F6B51"/>
                </a:solidFill>
              </a:rPr>
              <a:t>오너 [ ] · 증거 링크 [ ]</a:t>
            </a:r>
          </a:p>
        </p:txBody>
      </p:sp>
      <p:sp>
        <p:nvSpPr>
          <p:cNvPr id="25" name="decorative-gate-rule-3">
            <a:extLst xmlns:a="http://schemas.openxmlformats.org/drawingml/2006/main">
              <a:ext uri="{FF2B5EF4-FFF2-40B4-BE49-F238E27FC236}">
                <a16:creationId xmlns:a16="http://schemas.microsoft.com/office/drawing/2014/main" id="{EA23F0A8-0E10-4188-896D-D023343C2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829175"/>
            <a:ext cx="95250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6" name="gate-status-4">
            <a:extLst xmlns:a="http://schemas.openxmlformats.org/drawingml/2006/main">
              <a:ext uri="{FF2B5EF4-FFF2-40B4-BE49-F238E27FC236}">
                <a16:creationId xmlns:a16="http://schemas.microsoft.com/office/drawing/2014/main" id="{7A5A71BA-BF32-4E4C-BD9C-BF2AD1A72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5334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F6B51"/>
                </a:solidFill>
              </a:defRPr>
            </a:pPr>
            <a:r>
              <a:rPr sz="2250" b="1">
                <a:solidFill>
                  <a:srgbClr val="1F6B51"/>
                </a:solidFill>
              </a:rPr>
              <a:t>[ ]</a:t>
            </a:r>
          </a:p>
        </p:txBody>
      </p:sp>
      <p:sp>
        <p:nvSpPr>
          <p:cNvPr id="27" name="gate-area-4">
            <a:extLst xmlns:a="http://schemas.openxmlformats.org/drawingml/2006/main">
              <a:ext uri="{FF2B5EF4-FFF2-40B4-BE49-F238E27FC236}">
                <a16:creationId xmlns:a16="http://schemas.microsoft.com/office/drawing/2014/main" id="{D56F0488-6D34-4178-ADAB-BFA790216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048250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231E"/>
                </a:solidFill>
              </a:defRPr>
            </a:pPr>
            <a:r>
              <a:rPr sz="2325" b="1">
                <a:solidFill>
                  <a:srgbClr val="17231E"/>
                </a:solidFill>
              </a:rPr>
              <a:t>콘텐츠</a:t>
            </a:r>
          </a:p>
        </p:txBody>
      </p:sp>
      <p:sp>
        <p:nvSpPr>
          <p:cNvPr id="28" name="gate-check-4">
            <a:extLst xmlns:a="http://schemas.openxmlformats.org/drawingml/2006/main">
              <a:ext uri="{FF2B5EF4-FFF2-40B4-BE49-F238E27FC236}">
                <a16:creationId xmlns:a16="http://schemas.microsoft.com/office/drawing/2014/main" id="{A644E86A-8D4B-4205-A58E-4DBCE206A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067300"/>
            <a:ext cx="514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사실 검증·기준일·용어</a:t>
            </a:r>
          </a:p>
        </p:txBody>
      </p:sp>
      <p:sp>
        <p:nvSpPr>
          <p:cNvPr id="29" name="gate-owner-4">
            <a:extLst xmlns:a="http://schemas.openxmlformats.org/drawingml/2006/main">
              <a:ext uri="{FF2B5EF4-FFF2-40B4-BE49-F238E27FC236}">
                <a16:creationId xmlns:a16="http://schemas.microsoft.com/office/drawing/2014/main" id="{0346C131-247F-4B8D-9379-612B38EF6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076825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6B51"/>
                </a:solidFill>
              </a:defRPr>
            </a:pPr>
            <a:r>
              <a:rPr sz="1500" b="0">
                <a:solidFill>
                  <a:srgbClr val="1F6B51"/>
                </a:solidFill>
              </a:rPr>
              <a:t>오너 [ ] · 증거 링크 [ ]</a:t>
            </a:r>
          </a:p>
        </p:txBody>
      </p:sp>
      <p:sp>
        <p:nvSpPr>
          <p:cNvPr id="30" name="go-label">
            <a:extLst xmlns:a="http://schemas.openxmlformats.org/drawingml/2006/main">
              <a:ext uri="{FF2B5EF4-FFF2-40B4-BE49-F238E27FC236}">
                <a16:creationId xmlns:a16="http://schemas.microsoft.com/office/drawing/2014/main" id="{A3099DDC-423E-47B5-9B98-D8F2C312C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91200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B51"/>
                </a:solidFill>
              </a:defRPr>
            </a:pPr>
            <a:r>
              <a:rPr sz="1800" b="1">
                <a:solidFill>
                  <a:srgbClr val="1F6B51"/>
                </a:solidFill>
              </a:rPr>
              <a:t>GO 조건</a:t>
            </a:r>
          </a:p>
        </p:txBody>
      </p:sp>
      <p:sp>
        <p:nvSpPr>
          <p:cNvPr id="31" name="go-condition">
            <a:extLst xmlns:a="http://schemas.openxmlformats.org/drawingml/2006/main">
              <a:ext uri="{FF2B5EF4-FFF2-40B4-BE49-F238E27FC236}">
                <a16:creationId xmlns:a16="http://schemas.microsoft.com/office/drawing/2014/main" id="{EF2F85EF-FED1-4E10-93F3-05BB110CC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5753100"/>
            <a:ext cx="8896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231E"/>
                </a:solidFill>
              </a:defRPr>
            </a:pPr>
            <a:r>
              <a:rPr sz="1950" b="1">
                <a:solidFill>
                  <a:srgbClr val="17231E"/>
                </a:solidFill>
              </a:rPr>
              <a:t>Blocker 0건 · 핵심 지표 계측 완료 · 롤백 15분 이내 · 의사결정자 승인</a:t>
            </a:r>
          </a:p>
        </p:txBody>
      </p:sp>
      <p:sp>
        <p:nvSpPr>
          <p:cNvPr id="32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DC6B71F1-040F-4B85-9662-7B7803513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33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7FCA8964-36AF-4A90-84A3-13D4FF062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34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B897EE0-F372-4D63-8315-3B29A69B8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72048965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2026-09-02T08:55:59.6140000Z</dcterms:created>
  <dcterms:modified xsi:type="dcterms:W3CDTF">2026-09-02T08:55:59.6140000Z</dcterms:modified>
</coreProperties>
</file>