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charts/chart1.xml" ContentType="application/vnd.openxmlformats-officedocument.drawingml.chart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ba99f9bd4cb4e52" /><Relationship Type="http://schemas.openxmlformats.org/officeDocument/2006/relationships/extended-properties" Target="/docProps/app.xml" Id="R2f6db07186384c34" /><Relationship Type="http://schemas.openxmlformats.org/officeDocument/2006/relationships/officeDocument" Target="/ppt/presentation.xml" Id="R634a9bb1976e41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cf3d92bc84c2c"/>
  </p:sldMasterIdLst>
  <p:notesMasterIdLst>
    <p:notesMasterId xmlns:r="http://schemas.openxmlformats.org/officeDocument/2006/relationships" r:id="Re38f906eeb084585"/>
  </p:notesMasterIdLst>
  <p:sldIdLst>
    <p:sldId xmlns:r="http://schemas.openxmlformats.org/officeDocument/2006/relationships" id="256" r:id="R2709dae63aa64887"/>
    <p:sldId xmlns:r="http://schemas.openxmlformats.org/officeDocument/2006/relationships" id="257" r:id="Rde66ffe4ae3f4ef4"/>
    <p:sldId xmlns:r="http://schemas.openxmlformats.org/officeDocument/2006/relationships" id="258" r:id="R0eef8e4d4f8d43f5"/>
    <p:sldId xmlns:r="http://schemas.openxmlformats.org/officeDocument/2006/relationships" id="259" r:id="Rc09f954417b54cff"/>
    <p:sldId xmlns:r="http://schemas.openxmlformats.org/officeDocument/2006/relationships" id="260" r:id="Rac6692cb9be2481a"/>
    <p:sldId xmlns:r="http://schemas.openxmlformats.org/officeDocument/2006/relationships" id="261" r:id="Rfaeb3874b1c64c76"/>
    <p:sldId xmlns:r="http://schemas.openxmlformats.org/officeDocument/2006/relationships" id="262" r:id="Rd78395edb6a94ef2"/>
    <p:sldId xmlns:r="http://schemas.openxmlformats.org/officeDocument/2006/relationships" id="263" r:id="R5e6164b397a84e0c"/>
    <p:sldId xmlns:r="http://schemas.openxmlformats.org/officeDocument/2006/relationships" id="264" r:id="Ra6a46b6c6eec4d29"/>
    <p:sldId xmlns:r="http://schemas.openxmlformats.org/officeDocument/2006/relationships" id="265" r:id="Rae4d8cc059cf4549"/>
    <p:sldId xmlns:r="http://schemas.openxmlformats.org/officeDocument/2006/relationships" id="266" r:id="R163bb9ea624749e2"/>
    <p:sldId xmlns:r="http://schemas.openxmlformats.org/officeDocument/2006/relationships" id="267" r:id="R4eea45e554454c3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2bdadfb69734baf" /><Relationship Type="http://schemas.openxmlformats.org/officeDocument/2006/relationships/slideMaster" Target="/ppt/slideMasters/slideMaster1.xml" Id="Rfe7cf3d92bc84c2c" /><Relationship Type="http://schemas.openxmlformats.org/officeDocument/2006/relationships/notesMaster" Target="/ppt/notesMasters/notesMaster1.xml" Id="Re38f906eeb084585" /><Relationship Type="http://schemas.openxmlformats.org/officeDocument/2006/relationships/presProps" Target="/ppt/presProps.xml" Id="R4f7c778374534519" /><Relationship Type="http://schemas.openxmlformats.org/officeDocument/2006/relationships/tableStyles" Target="/ppt/tableStyles.xml" Id="R3a5bc580d4f147de" /><Relationship Type="http://schemas.openxmlformats.org/officeDocument/2006/relationships/slide" Target="/ppt/slides/slide1.xml" Id="R2709dae63aa64887" /><Relationship Type="http://schemas.openxmlformats.org/officeDocument/2006/relationships/slide" Target="/ppt/slides/slide2.xml" Id="Rde66ffe4ae3f4ef4" /><Relationship Type="http://schemas.openxmlformats.org/officeDocument/2006/relationships/slide" Target="/ppt/slides/slide3.xml" Id="R0eef8e4d4f8d43f5" /><Relationship Type="http://schemas.openxmlformats.org/officeDocument/2006/relationships/slide" Target="/ppt/slides/slide4.xml" Id="Rc09f954417b54cff" /><Relationship Type="http://schemas.openxmlformats.org/officeDocument/2006/relationships/slide" Target="/ppt/slides/slide5.xml" Id="Rac6692cb9be2481a" /><Relationship Type="http://schemas.openxmlformats.org/officeDocument/2006/relationships/slide" Target="/ppt/slides/slide6.xml" Id="Rfaeb3874b1c64c76" /><Relationship Type="http://schemas.openxmlformats.org/officeDocument/2006/relationships/slide" Target="/ppt/slides/slide7.xml" Id="Rd78395edb6a94ef2" /><Relationship Type="http://schemas.openxmlformats.org/officeDocument/2006/relationships/slide" Target="/ppt/slides/slide8.xml" Id="R5e6164b397a84e0c" /><Relationship Type="http://schemas.openxmlformats.org/officeDocument/2006/relationships/slide" Target="/ppt/slides/slide9.xml" Id="Ra6a46b6c6eec4d29" /><Relationship Type="http://schemas.openxmlformats.org/officeDocument/2006/relationships/slide" Target="/ppt/slides/slide10.xml" Id="Rae4d8cc059cf4549" /><Relationship Type="http://schemas.openxmlformats.org/officeDocument/2006/relationships/slide" Target="/ppt/slides/slide11.xml" Id="R163bb9ea624749e2" /><Relationship Type="http://schemas.openxmlformats.org/officeDocument/2006/relationships/slide" Target="/ppt/slides/slide12.xml" Id="R4eea45e554454c3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e04304b6ba64ba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baebda1f33d43e5" /><Relationship Type="http://schemas.openxmlformats.org/officeDocument/2006/relationships/notesMaster" Target="/ppt/notesMasters/notesMaster1.xml" Id="R658340c0a03d49b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efb1768809b4ca5" /><Relationship Type="http://schemas.openxmlformats.org/officeDocument/2006/relationships/notesMaster" Target="/ppt/notesMasters/notesMaster1.xml" Id="Rf6fae38cbdff4d5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d2bd7e4476349b7" /><Relationship Type="http://schemas.openxmlformats.org/officeDocument/2006/relationships/notesMaster" Target="/ppt/notesMasters/notesMaster1.xml" Id="R9f4dd052d8314cf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ac73a69358249ad" /><Relationship Type="http://schemas.openxmlformats.org/officeDocument/2006/relationships/notesMaster" Target="/ppt/notesMasters/notesMaster1.xml" Id="R331dcc28b2c942f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97e61a5ac9b4a5c" /><Relationship Type="http://schemas.openxmlformats.org/officeDocument/2006/relationships/notesMaster" Target="/ppt/notesMasters/notesMaster1.xml" Id="R62f53f70dbba4aa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a75e70d7608418b" /><Relationship Type="http://schemas.openxmlformats.org/officeDocument/2006/relationships/notesMaster" Target="/ppt/notesMasters/notesMaster1.xml" Id="R26dc6a86b964411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46930a29aa442bc" /><Relationship Type="http://schemas.openxmlformats.org/officeDocument/2006/relationships/notesMaster" Target="/ppt/notesMasters/notesMaster1.xml" Id="R09dd40a70ee54a3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7de1bb42a3940ac" /><Relationship Type="http://schemas.openxmlformats.org/officeDocument/2006/relationships/notesMaster" Target="/ppt/notesMasters/notesMaster1.xml" Id="Rf45d23eddbe74cd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7f0206a06174dfc" /><Relationship Type="http://schemas.openxmlformats.org/officeDocument/2006/relationships/notesMaster" Target="/ppt/notesMasters/notesMaster1.xml" Id="R594948ee16074ee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0298c565e0e4e8d" /><Relationship Type="http://schemas.openxmlformats.org/officeDocument/2006/relationships/notesMaster" Target="/ppt/notesMasters/notesMaster1.xml" Id="R632f25c6323d406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fc0289311574043" /><Relationship Type="http://schemas.openxmlformats.org/officeDocument/2006/relationships/notesMaster" Target="/ppt/notesMasters/notesMaster1.xml" Id="Re1f6c1c45e83409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61529db276e4743" /><Relationship Type="http://schemas.openxmlformats.org/officeDocument/2006/relationships/notesMaster" Target="/ppt/notesMasters/notesMaster1.xml" Id="R81b12d1264ff4f5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제목은 발표의 목적이 드러나는 한 문장으로, 하단 메타 정보는 배포 버전 기준으로 갱신합니다.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이미지는 직접 제작하거나 사용 권한을 확인한 자료로 교체합니다. 화면 캡처의 개인정보와 보안 정보를 가리고 핵심 지점을 설명합니다.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발표를 요약하지 말고 필요한 결정, 첫 행동, 책임자, 완료일과 완료 증거를 남깁니다.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완성 전 체크리스트로 사용합니다. 불필요한 슬라이드는 삭제하고 문서 전체의 용어와 날짜 기준을 통일하세요.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목차 제목을 주제가 아니라 청중이 답을 얻을 질문으로 바꾸고, 마지막에 남길 한 문장을 먼저 작성합니다.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섹션 제목보다 앞 장에서 자연스럽게 이어지는 질문을 크게 제시합니다. 필요 없으면 이 장은 삭제합니다.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한 장에 하나의 결론만 남기고 수치의 단위·기간·출처를 함께 표시합니다.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선택지별 장점을 따로 나열하지 말고 같은 기준과 조건으로 비교한 뒤 권고를 한 문장으로 적습니다.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각 단계 이름을 실제 업무로 바꾸고 단계가 끝났음을 확인할 산출물 또는 결정 조건을 적습니다.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차트 데이터와 축 단위를 교체한 뒤 우측에 차이, 원인, 의미, 다음 행동을 순서대로 적습니다.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각 구간의 날짜뿐 아니라 달성할 가치와 다음 단계로 넘어갈 검증 조건을 적습니다.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짧은 인용만 사용하고 발화 맥락, 날짜, 익명화·공유 동의를 확인합니다. 인용 아래에는 발표자가 도출한 해석을 분리해 적습니다.</a:t>
            </a:r>
          </a:p>
          <a:p xmlns:a="http://schemas.openxmlformats.org/drawingml/2006/main">
            <a:r>
              <a:t>대괄호로 표시된 항목과 예시 수치를 실제 프로젝트 정보로 교체하세요.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05ad9408349b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ca7f611fc0741a2" /><Relationship Type="http://schemas.openxmlformats.org/officeDocument/2006/relationships/slideLayout" Target="/ppt/slideLayouts/slideLayout1.xml" Id="Rdccf20e6505d4c1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cf20e6505d4c1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8f601a35a464b" /><Relationship Type="http://schemas.openxmlformats.org/officeDocument/2006/relationships/notesSlide" Target="/ppt/notesSlides/notesSlide1.xml" Id="Rc92126df5a3e408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771edbc3e4427" /><Relationship Type="http://schemas.openxmlformats.org/officeDocument/2006/relationships/notesSlide" Target="/ppt/notesSlides/notesSlide10.xml" Id="Rd8a2409b9d9e4fa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69d35ae704b82" /><Relationship Type="http://schemas.openxmlformats.org/officeDocument/2006/relationships/notesSlide" Target="/ppt/notesSlides/notesSlide11.xml" Id="Rc2521dac15a24db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6bccc1de24222" /><Relationship Type="http://schemas.openxmlformats.org/officeDocument/2006/relationships/notesSlide" Target="/ppt/notesSlides/notesSlide12.xml" Id="R3bc0325263f842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86f880c474923" /><Relationship Type="http://schemas.openxmlformats.org/officeDocument/2006/relationships/notesSlide" Target="/ppt/notesSlides/notesSlide2.xml" Id="Rcde319e75d1743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c658a935a4f98" /><Relationship Type="http://schemas.openxmlformats.org/officeDocument/2006/relationships/notesSlide" Target="/ppt/notesSlides/notesSlide3.xml" Id="Re3319cfd86634e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5e7d5caca4620" /><Relationship Type="http://schemas.openxmlformats.org/officeDocument/2006/relationships/notesSlide" Target="/ppt/notesSlides/notesSlide4.xml" Id="R57c2e3adbe404f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a0a48afb14e0c" /><Relationship Type="http://schemas.openxmlformats.org/officeDocument/2006/relationships/notesSlide" Target="/ppt/notesSlides/notesSlide5.xml" Id="R147dedec0113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e7e77bb114730" /><Relationship Type="http://schemas.openxmlformats.org/officeDocument/2006/relationships/notesSlide" Target="/ppt/notesSlides/notesSlide6.xml" Id="R0a2369827d904f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dbaf37bcf4346" /><Relationship Type="http://schemas.openxmlformats.org/officeDocument/2006/relationships/chart" Target="/ppt/slides/charts/chart1.xml" Id="Rbf6f7e03c5084696" /><Relationship Type="http://schemas.openxmlformats.org/officeDocument/2006/relationships/notesSlide" Target="/ppt/notesSlides/notesSlide7.xml" Id="R9af9c6a25cc7493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0c5cd59114d9c" /><Relationship Type="http://schemas.openxmlformats.org/officeDocument/2006/relationships/notesSlide" Target="/ppt/notesSlides/notesSlide8.xml" Id="Rfe9c4b7207f143d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047f67f1d47a3" /><Relationship Type="http://schemas.openxmlformats.org/officeDocument/2006/relationships/notesSlide" Target="/ppt/notesSlides/notesSlide9.xml" Id="Re0cafe42b2ff4bc6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결과</c:v>
          </c:tx>
          <c:spPr>
            <a:solidFill xmlns:a="http://schemas.openxmlformats.org/drawingml/2006/main">
              <a:srgbClr val="1F6B51"/>
            </a:solidFill>
          </c:spPr>
          <c:cat>
            <c:strLit>
              <c:ptCount val="4"/>
              <c:pt idx="0">
                <c:v>항목 A</c:v>
              </c:pt>
              <c:pt idx="1">
                <c:v>항목 B</c:v>
              </c:pt>
              <c:pt idx="2">
                <c:v>항목 C</c:v>
              </c:pt>
              <c:pt idx="3">
                <c:v>항목 D</c:v>
              </c:pt>
            </c:strLit>
          </c:cat>
          <c:val>
            <c:numLit>
              <c:formatCode>General</c:formatCode>
              <c:ptCount val="4"/>
              <c:pt idx="0">
                <c:v>72</c:v>
              </c:pt>
              <c:pt idx="1">
                <c:v>58</c:v>
              </c:pt>
              <c:pt idx="2">
                <c:v>43</c:v>
              </c:pt>
              <c:pt idx="3">
                <c:v>31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275" b="1">
                  <a:solidFill>
                    <a:srgbClr val="17231E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5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FE5DF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66736D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DFE5DF"/>
          </a:solidFill>
          <a:prstDash val="solid"/>
        </a:ln>
      </c:spPr>
    </c:plotArea>
    <c:plotVisOnly val="1"/>
  </c:chart>
  <c:spPr>
    <a:solidFill xmlns:a="http://schemas.openxmlformats.org/drawingml/2006/main">
      <a:srgbClr val="FBFAF6"/>
    </a:solidFill>
    <a:ln xmlns:a="http://schemas.openxmlformats.org/drawingml/2006/main" w="0">
      <a:solidFill>
        <a:srgbClr val="FBFAF6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C9625AB-AD4C-4171-B5BD-57AC72A7B931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4359"/>
          </a:solidFill>
          <a:ln xmlns:a="http://schemas.openxmlformats.org/drawingml/2006/main" w="0">
            <a:solidFill>
              <a:srgbClr val="7B4359"/>
            </a:solidFill>
            <a:prstDash val="solid"/>
          </a:ln>
        </p:spPr>
      </p:sp>
      <p:sp>
        <p:nvSpPr>
          <p:cNvPr id="2" name="cover-eyebrow">
            <a:extLst xmlns:a="http://schemas.openxmlformats.org/drawingml/2006/main">
              <a:ext uri="{FF2B5EF4-FFF2-40B4-BE49-F238E27FC236}">
                <a16:creationId xmlns:a16="http://schemas.microsoft.com/office/drawing/2014/main" id="{7B281E1D-8772-43E9-A96B-EDF66A386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3905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B4359"/>
                </a:solidFill>
              </a:defRPr>
            </a:pPr>
            <a:r>
              <a:rPr sz="1200" b="1">
                <a:solidFill>
                  <a:srgbClr val="7B4359"/>
                </a:solidFill>
              </a:rPr>
              <a:t>HARU UTILS TEMPLATE</a:t>
            </a:r>
          </a:p>
        </p:txBody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0F45199C-EF64-4194-8FB6-A96FCAFEDB04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1581150"/>
            <a:ext cx="7334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17231E"/>
                </a:solidFill>
              </a:defRPr>
            </a:pPr>
            <a:r>
              <a:rPr sz="4350" b="1">
                <a:solidFill>
                  <a:srgbClr val="17231E"/>
                </a:solidFill>
              </a:rPr>
              <a:t>[발표 제목]</a:t>
            </a:r>
          </a:p>
        </p:txBody>
      </p:sp>
      <p:sp>
        <p:nvSpPr>
          <p:cNvPr id="4" name="deck-subtitle">
            <a:extLst xmlns:a="http://schemas.openxmlformats.org/drawingml/2006/main">
              <a:ext uri="{FF2B5EF4-FFF2-40B4-BE49-F238E27FC236}">
                <a16:creationId xmlns:a16="http://schemas.microsoft.com/office/drawing/2014/main" id="{2A1883C9-2181-4053-A43F-5A5C19E13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47950"/>
            <a:ext cx="6858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한 문장 결론과 근거, 다음 행동을 중심으로 조립하는 범용 발표 템플릿입니다.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3E8E8F2-CC9B-46DF-BE5B-90E7BAE36481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14750"/>
            <a:ext cx="7239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0DFB28-4682-4FEB-AE9E-D8EDDCE40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905250"/>
            <a:ext cx="676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31E"/>
                </a:solidFill>
              </a:defRPr>
            </a:pPr>
            <a:r>
              <a:rPr sz="1350" b="0">
                <a:solidFill>
                  <a:srgbClr val="17231E"/>
                </a:solidFill>
              </a:rPr>
              <a:t>청중 [대상]  ·  목적 [공유/설득/결정]  ·  발표자 [이름]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B2AA8B7-0592-4330-8D38-DDB3093CEBD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990600"/>
            <a:ext cx="2095500" cy="2095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19050">
            <a:solidFill>
              <a:srgbClr val="C9DFD0"/>
            </a:solidFill>
            <a:prstDash val="solid"/>
          </a:ln>
        </p:spPr>
      </p:sp>
      <p:sp>
        <p:nvSpPr>
          <p:cNvPr id="8" name="cover-brand-u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7251C839-6A3B-406D-86CC-5386B4037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190625"/>
            <a:ext cx="1333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700" b="1">
                <a:solidFill>
                  <a:srgbClr val="1F4A3E"/>
                </a:solidFill>
              </a:defRPr>
            </a:pPr>
            <a:r>
              <a:rPr sz="8700" b="1">
                <a:solidFill>
                  <a:srgbClr val="1F4A3E"/>
                </a:solidFill>
              </a:rPr>
              <a:t>U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0B423F-D9CA-4B06-8C53-79C4916A6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543300"/>
            <a:ext cx="21717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한 줄 결론부터</a:t>
            </a:r>
          </a:p>
          <a:p xmlns:a="http://schemas.openxmlformats.org/drawingml/2006/main">
            <a:pPr algn="ctr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다음 행동까지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7179F7B-059A-4826-AAC7-E4AEC208D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953125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문서명 · 작성자 · YYYY.MM.DD · v0.1</a:t>
            </a:r>
          </a:p>
        </p:txBody>
      </p:sp>
      <p:sp>
        <p:nvSpPr>
          <p:cNvPr id="11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5485A2C0-7B6D-458F-95A8-3461EEB7B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0769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32335752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53AB80F5-CD10-4218-A357-5E0FA45F5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B4359"/>
                </a:solidFill>
              </a:defRPr>
            </a:pPr>
            <a:r>
              <a:rPr sz="1200" b="1">
                <a:solidFill>
                  <a:srgbClr val="7B4359"/>
                </a:solidFill>
              </a:rPr>
              <a:t>IMAGE / SCREENSHOT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D3D3002-2B5A-45DC-A1D1-94C12FB8D00E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하나의 장면이 문제와 변화의 차이를 즉시 보여줍니다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885F4021-9929-4D9C-A8B5-4C2D39DAC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0741189-2602-40DC-B8A9-A779F0CFFE3B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48D50F-E013-4C52-87E1-12960C4BA72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52600"/>
            <a:ext cx="7239000" cy="3638550"/>
          </a:xfrm>
          <a:prstGeom xmlns:a="http://schemas.openxmlformats.org/drawingml/2006/main" prst="roundRect">
            <a:avLst>
              <a:gd name="adj" fmla="val 3141"/>
            </a:avLst>
          </a:prstGeom>
          <a:solidFill xmlns:a="http://schemas.openxmlformats.org/drawingml/2006/main">
            <a:srgbClr val="F0EEE7"/>
          </a:solidFill>
          <a:ln xmlns:a="http://schemas.openxmlformats.org/drawingml/2006/main" w="19050">
            <a:solidFill>
              <a:srgbClr val="9BAD9F"/>
            </a:solidFill>
            <a:prstDash val="dash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479F6F-5857-400E-8746-DBAE15106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876550"/>
            <a:ext cx="5715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66736D"/>
                </a:solidFill>
              </a:defRPr>
            </a:pPr>
            <a:r>
              <a:rPr sz="2250" b="1">
                <a:solidFill>
                  <a:srgbClr val="66736D"/>
                </a:solidFill>
              </a:rPr>
              <a:t>이미지 또는 스크린샷 영역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D69B33B-99A2-419D-8381-81C4A2F03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448050"/>
            <a:ext cx="571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16:9 권장 · 민감정보 제거 · 핵심 부분만 크롭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9177004-93FB-4CCE-A4DD-BD39D465ED4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752600"/>
            <a:ext cx="3200400" cy="3638550"/>
          </a:xfrm>
          <a:prstGeom xmlns:a="http://schemas.openxmlformats.org/drawingml/2006/main" prst="roundRect">
            <a:avLst>
              <a:gd name="adj" fmla="val 3571"/>
            </a:avLst>
          </a:prstGeom>
          <a:solidFill xmlns:a="http://schemas.openxmlformats.org/drawingml/2006/main">
            <a:srgbClr val="EAF5ED"/>
          </a:solidFill>
          <a:ln xmlns:a="http://schemas.openxmlformats.org/drawingml/2006/main" w="9525">
            <a:solidFill>
              <a:srgbClr val="C7DFC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9655B54-01F4-4A2B-A162-32A04837B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057400"/>
            <a:ext cx="2628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이 장면을 읽는 법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C465BE-E2A6-443A-9F5F-40D09F40D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571750"/>
            <a:ext cx="2609850" cy="2343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7231E"/>
                </a:solidFill>
              </a:defRPr>
            </a:pPr>
            <a:r>
              <a:rPr sz="1425" b="0">
                <a:solidFill>
                  <a:srgbClr val="17231E"/>
                </a:solidFill>
              </a:rPr>
              <a:t>1. 어디를 볼까</a:t>
            </a:r>
          </a:p>
          <a:p xmlns:a="http://schemas.openxmlformats.org/drawingml/2006/main">
            <a:pPr algn="l">
              <a:defRPr sz="1425" b="0">
                <a:solidFill>
                  <a:srgbClr val="17231E"/>
                </a:solidFill>
              </a:defRPr>
            </a:pPr>
            <a:r>
              <a:rPr sz="1425" b="0">
                <a:solidFill>
                  <a:srgbClr val="17231E"/>
                </a:solidFill>
              </a:rPr>
              <a:t>[핵심 영역]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425" b="0">
                <a:solidFill>
                  <a:srgbClr val="17231E"/>
                </a:solidFill>
              </a:defRPr>
            </a:pPr>
            <a:r>
              <a:rPr sz="1425" b="0">
                <a:solidFill>
                  <a:srgbClr val="17231E"/>
                </a:solidFill>
              </a:rPr>
              <a:t>2. 무엇이 달라졌나</a:t>
            </a:r>
          </a:p>
          <a:p xmlns:a="http://schemas.openxmlformats.org/drawingml/2006/main">
            <a:pPr algn="l">
              <a:defRPr sz="1425" b="0">
                <a:solidFill>
                  <a:srgbClr val="17231E"/>
                </a:solidFill>
              </a:defRPr>
            </a:pPr>
            <a:r>
              <a:rPr sz="1425" b="0">
                <a:solidFill>
                  <a:srgbClr val="17231E"/>
                </a:solidFill>
              </a:rPr>
              <a:t>[전/후 차이]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425" b="0">
                <a:solidFill>
                  <a:srgbClr val="17231E"/>
                </a:solidFill>
              </a:defRPr>
            </a:pPr>
            <a:r>
              <a:rPr sz="1425" b="0">
                <a:solidFill>
                  <a:srgbClr val="17231E"/>
                </a:solidFill>
              </a:rPr>
              <a:t>3. 그래서 무엇을 할까</a:t>
            </a:r>
          </a:p>
          <a:p xmlns:a="http://schemas.openxmlformats.org/drawingml/2006/main">
            <a:pPr algn="l">
              <a:defRPr sz="1425" b="0">
                <a:solidFill>
                  <a:srgbClr val="17231E"/>
                </a:solidFill>
              </a:defRPr>
            </a:pPr>
            <a:r>
              <a:rPr sz="1425" b="0">
                <a:solidFill>
                  <a:srgbClr val="17231E"/>
                </a:solidFill>
              </a:rPr>
              <a:t>[결정/행동]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1CE535C-6FAC-4484-A5AC-0AF43AB77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76900"/>
            <a:ext cx="1057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캡션 · [이미지 설명]  ·  출처/권리 [직접 제작 또는 허가된 자료]  ·  기준일 [YYYY.MM.DD]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90EC5B61-C934-497A-8F49-C363A9FCA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66A6D07-DB39-4309-B462-D07C43AEF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92005717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30EDF5C3-9195-45C8-B9B8-97387A073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B4359"/>
                </a:solidFill>
              </a:defRPr>
            </a:pPr>
            <a:r>
              <a:rPr sz="1200" b="1">
                <a:solidFill>
                  <a:srgbClr val="7B4359"/>
                </a:solidFill>
              </a:rPr>
              <a:t>DECISION &amp; NEXT STEPS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8DF80AB-363F-4D16-8242-13EE145750AA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오늘의 결정을 첫 행동과 책임으로 연결합니다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6EC85380-7880-4153-830F-3D645B09A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7B4037-2293-430C-B48A-54AF40C9D81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8F7D798-283C-42E0-B36E-1A5028F48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5260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4359"/>
                </a:solidFill>
              </a:defRPr>
            </a:pPr>
            <a:r>
              <a:rPr sz="1350" b="1">
                <a:solidFill>
                  <a:srgbClr val="7B4359"/>
                </a:solidFill>
              </a:rPr>
              <a:t>권고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E9650B-82F2-4B05-AFE2-1D2A15D4E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1009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231E"/>
                </a:solidFill>
              </a:defRPr>
            </a:pPr>
            <a:r>
              <a:rPr sz="2250" b="1">
                <a:solidFill>
                  <a:srgbClr val="17231E"/>
                </a:solidFill>
              </a:rPr>
              <a:t>[권고안을 선택하면 얻는 결과와 감수할 조건을 한 문장으로 작성]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F11A78-394E-4E3F-88F0-8D630F35926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108204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A670C05-525C-43DA-A94A-F71E7476D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19450"/>
            <a:ext cx="4046126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다음 행동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A988D2D-675E-4451-B01F-ECC983A73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826" y="3219450"/>
            <a:ext cx="1508007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책임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EAE648E-B037-4634-A2E1-E0CEA3757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1433" y="3219450"/>
            <a:ext cx="1641593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완료일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DD021E5-2AEF-414A-8F2D-D4ADF778A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1626" y="3219450"/>
            <a:ext cx="2710274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완료 증거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0A2BD34-25E0-4FC0-8BA8-F6CB0FBDC163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71900"/>
            <a:ext cx="108204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3296843-1640-440C-94DB-C027765FD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838575"/>
            <a:ext cx="4046126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[행동 1]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2152FE1-8420-4696-A81E-0118C97E1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826" y="3838575"/>
            <a:ext cx="1508007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[이름]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3844116-9419-4884-BAA9-346A78892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1433" y="3838575"/>
            <a:ext cx="1641593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[일자]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B386B45-CF34-482F-BD9E-136144224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1626" y="3838575"/>
            <a:ext cx="2710274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[산출물/결정]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436B3AA-64E2-4E56-AD95-08FDDE37D532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00550"/>
            <a:ext cx="108204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4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6352545-3EC6-4A32-A165-9799130BF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67225"/>
            <a:ext cx="4046126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[행동 2]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4E7DA79-05CB-4607-AB5A-A53FEF24A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826" y="4467225"/>
            <a:ext cx="1508007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[이름]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D6DAA7D-4554-4C5A-B284-A9A3798DE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1433" y="4467225"/>
            <a:ext cx="1641593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[일자]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3AD90CF-BF2E-478F-BC80-860D3AE2B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1626" y="4467225"/>
            <a:ext cx="2710274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[산출물/결정]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2E6FDF7-F6C0-4129-A3ED-BF64904D754F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29200"/>
            <a:ext cx="108204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A40B527-934E-46CB-AE44-BFDD762F6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4046126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231E"/>
                </a:solidFill>
              </a:defRPr>
            </a:pPr>
            <a:r>
              <a:rPr sz="1200" b="1">
                <a:solidFill>
                  <a:srgbClr val="17231E"/>
                </a:solidFill>
              </a:rPr>
              <a:t>[행동 3]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8CA2137-2317-4FC6-9AA8-27A0A663C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826" y="5095875"/>
            <a:ext cx="1508007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[이름]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D673A80-13FE-46D8-BBA3-9A1361DFA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1433" y="5095875"/>
            <a:ext cx="1641593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[일자]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2603DEF-7710-4917-BCB9-EF94BF8AC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1626" y="5095875"/>
            <a:ext cx="2710274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[산출물/결정]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FB30FE91-F095-4494-A921-BD294D2C2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A5A9395-E037-4787-A525-317AB6979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97161547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F4A3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usage-title">
            <a:extLst xmlns:a="http://schemas.openxmlformats.org/drawingml/2006/main">
              <a:ext uri="{FF2B5EF4-FFF2-40B4-BE49-F238E27FC236}">
                <a16:creationId xmlns:a16="http://schemas.microsoft.com/office/drawing/2014/main" id="{4946C2A2-11A8-4722-8C63-3E7234C2EA5A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685800"/>
            <a:ext cx="962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이 슬라이드 묶음을 쓰는 가장 빠른 방법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AC6692-6C1E-4989-BE1A-A74E2A13E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1445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9DCC7"/>
                </a:solidFill>
              </a:defRPr>
            </a:pPr>
            <a:r>
              <a:rPr sz="1350" b="1">
                <a:solidFill>
                  <a:srgbClr val="B9DCC7"/>
                </a:solidFill>
              </a:rPr>
              <a:t>범용 발표 자료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CBA1F8-EE67-400A-A060-3D7D5DC22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383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2FBA37-6758-4638-8BF1-B1D81A265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193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남길 슬라이드 선택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F9858A8-8F4E-46CB-9C6B-D35549FC8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0383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표지·스토리맵·섹션·인사이트·비교·과정·숫자·일정·인용·이미지·다음 행동의 11개 패턴을 복제합니다.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6BEE57B-6269-4779-9CD9-59F9211975A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609850"/>
            <a:ext cx="9620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D50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146062E-DE9B-48C5-8A74-872F5AE2E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146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4E2EC94-0BB2-4BB7-AFD5-B5843CCA2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8956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한 줄 결론 먼저 작성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2EC18C0-F71E-4F7C-91C5-924EBC254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9146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모든 제목을 내용명이 아니라 청중이 받아들여야 할 결론으로 바꿉니다.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6647CA-96D4-4D6E-944F-0136D9B2EA0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486150"/>
            <a:ext cx="9620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D5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3462BE-B7FB-4340-A9DD-0B5431D69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909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EFB8B6-9514-49AE-8599-43AE2B8E9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7719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예시를 실제 값으로 교체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F3C07B-4A1A-47D0-9C4C-CA34843A3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7909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예시 수치, 단위, 기준일, 출처, 책임자, 완료일과 브랜드 정보를 갱신합니다.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1464B9-06AB-4177-8A41-22E9A7682371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362450"/>
            <a:ext cx="9620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D5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E9AB5CE-0E8E-49B5-A5AF-C01693FFA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67250"/>
            <a:ext cx="514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0B8"/>
                </a:solidFill>
              </a:defRPr>
            </a:pPr>
            <a:r>
              <a:rPr sz="1425" b="1">
                <a:solidFill>
                  <a:srgbClr val="FFF0B8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003CB82-D119-47DE-B41B-B902C0B6B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6482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검토와 배포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2500980-9863-4924-91A1-1F570BB93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667250"/>
            <a:ext cx="657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CE9E1"/>
                </a:solidFill>
              </a:defRPr>
            </a:pPr>
            <a:r>
              <a:rPr sz="1350" b="0">
                <a:solidFill>
                  <a:srgbClr val="DCE9E1"/>
                </a:solidFill>
              </a:rPr>
              <a:t>슬라이드 쇼로 줄바꿈·대비·애니메이션을 확인하고 PDF 공유본의 링크와 민감정보를 점검합니다.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3B5BBAC-AD46-4CDF-B5D9-A3A02E7B5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72175"/>
            <a:ext cx="990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0B8"/>
                </a:solidFill>
              </a:defRPr>
            </a:pPr>
            <a:r>
              <a:rPr sz="1350" b="1">
                <a:solidFill>
                  <a:srgbClr val="FFF0B8"/>
                </a:solidFill>
              </a:rPr>
              <a:t>Haru kick · 모든 핵심 슬라이드에 ‘한 줄 결론’과 ‘다음 행동’을 남기세요.</a:t>
            </a:r>
          </a:p>
        </p:txBody>
      </p:sp>
      <p:sp>
        <p:nvSpPr>
          <p:cNvPr id="19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B6EBBFE-92C9-43A7-ACFC-9307AA0FF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5349250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AE2E4491-467F-4F20-8FEC-40D04B18E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B4359"/>
                </a:solidFill>
              </a:defRPr>
            </a:pPr>
            <a:r>
              <a:rPr sz="1200" b="1">
                <a:solidFill>
                  <a:srgbClr val="7B4359"/>
                </a:solidFill>
              </a:rPr>
              <a:t>STORY MAP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BF86622-164C-46FC-96D7-0E746D237018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오늘 이 세 가지 질문에 답합니다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AFDDEDAB-6ABD-49B6-B98F-DE0D911A9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AFB2F3E-9AFB-4548-89D3-D169A4ACB890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C38A907-77EE-4863-BDE5-B253CD0E1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8120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3D37879-D12E-4B2A-A2A7-F7A7BD5DC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왜 중요한가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90CC63-A0A7-4FFB-B5D1-4647496CFB2E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F6B51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6616C5-F778-4451-8361-74E597C13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95650"/>
            <a:ext cx="3454400" cy="1543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[청중이 이미 아는 맥락]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[지금 다뤄야 하는 이유]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AF452F5-591F-4AEA-A97E-FBA344404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198120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15D3B87-F845-4F8D-917E-BB9C305E1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238125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무엇을 알았나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D2BDFCB-9239-45BE-BF5C-61729E97E7E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304800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15D7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00CFA53-0A93-47B8-8CA1-E9E46ED58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3295650"/>
            <a:ext cx="3454400" cy="1543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[핵심 근거]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[해석과 선택지]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E14DC4-5456-4812-9233-F1E79EFB8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1981200"/>
            <a:ext cx="3454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B4359"/>
                </a:solidFill>
              </a:defRPr>
            </a:pPr>
            <a:r>
              <a:rPr sz="1200" b="1">
                <a:solidFill>
                  <a:srgbClr val="7B4359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A124840-7DFF-442E-B0C3-067C2F555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2381250"/>
            <a:ext cx="3454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31E"/>
                </a:solidFill>
              </a:defRPr>
            </a:pPr>
            <a:r>
              <a:rPr sz="1875" b="1">
                <a:solidFill>
                  <a:srgbClr val="17231E"/>
                </a:solidFill>
              </a:rPr>
              <a:t>무엇을 할까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4FC4E89-67F4-442C-908B-0762C590A97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3048000"/>
            <a:ext cx="3454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B4359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B433F0E-D011-4695-885D-38F665820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3295650"/>
            <a:ext cx="3454400" cy="1543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[권고/결정]</a:t>
            </a:r>
          </a:p>
          <a:p xmlns:a="http://schemas.openxmlformats.org/drawingml/2006/main">
            <a:pPr algn="l">
              <a:defRPr sz="1350" b="0">
                <a:solidFill>
                  <a:srgbClr val="66736D"/>
                </a:solidFill>
              </a:defRPr>
            </a:pPr>
            <a:r>
              <a:rPr sz="1350" b="0">
                <a:solidFill>
                  <a:srgbClr val="66736D"/>
                </a:solidFill>
              </a:rPr>
              <a:t>[첫 행동과 책임]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DF558CF-488C-4457-895B-5CF562022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14950"/>
            <a:ext cx="990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발표의 한 줄 결론 · [청중이 마지막에 기억해야 할 문장]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6D4C917E-299A-4C28-8EB9-05342FA60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EADF1C9-7BD0-4EFF-BBC1-C1511891A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53520533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F4A3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F717829-A5E3-4C98-8AC8-D29C0EC98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0B8"/>
                </a:solidFill>
              </a:defRPr>
            </a:pPr>
            <a:r>
              <a:rPr sz="1350" b="1">
                <a:solidFill>
                  <a:srgbClr val="FFF0B8"/>
                </a:solidFill>
              </a:rPr>
              <a:t>SECTION 01</a:t>
            </a:r>
          </a:p>
        </p:txBody>
      </p:sp>
      <p:sp>
        <p:nvSpPr>
          <p:cNvPr id="2" name="section-title">
            <a:extLst xmlns:a="http://schemas.openxmlformats.org/drawingml/2006/main">
              <a:ext uri="{FF2B5EF4-FFF2-40B4-BE49-F238E27FC236}">
                <a16:creationId xmlns:a16="http://schemas.microsoft.com/office/drawing/2014/main" id="{92BEE1CA-0373-43D4-A7D5-0DA4F45D9863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1752600"/>
            <a:ext cx="7239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[섹션을 여는</a:t>
            </a:r>
          </a:p>
          <a:p xmlns:a="http://schemas.openxmlformats.org/drawingml/2006/main">
            <a:pPr algn="l"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핵심 질문]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262ABD-C73A-4FF4-9255-6B9C0E675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6235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CFE1D6"/>
                </a:solidFill>
              </a:defRPr>
            </a:pPr>
            <a:r>
              <a:rPr sz="1800" b="0">
                <a:solidFill>
                  <a:srgbClr val="CFE1D6"/>
                </a:solidFill>
              </a:rPr>
              <a:t>이 섹션에서 청중이 이해해야 할 맥락을 한 문장으로 씁니다.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E5D075-489E-48F9-9331-E8C24E23661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1581150"/>
            <a:ext cx="2095500" cy="2095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9525">
            <a:solidFill>
              <a:srgbClr val="BCD4C4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C70613-83A8-4FB3-B93B-0981D547C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1714500"/>
            <a:ext cx="15240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400" b="1">
                <a:solidFill>
                  <a:srgbClr val="1F6B51"/>
                </a:solidFill>
              </a:defRPr>
            </a:pPr>
            <a:r>
              <a:rPr sz="8400" b="1">
                <a:solidFill>
                  <a:srgbClr val="1F6B51"/>
                </a:solidFill>
              </a:rPr>
              <a:t>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BB64824-CF57-47C6-AB85-E4B933F66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B9CCC1"/>
                </a:solidFill>
              </a:defRPr>
            </a:pPr>
            <a:r>
              <a:rPr sz="1275" b="0">
                <a:solidFill>
                  <a:srgbClr val="B9CCC1"/>
                </a:solidFill>
              </a:rPr>
              <a:t>전환 슬라이드는 새 장의 필요성을 만듭니다.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2476FA6-8B66-4D0C-B825-50B2CE7D3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04976919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C517C45F-D7D4-40E9-9E7A-07D8B0F92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B4359"/>
                </a:solidFill>
              </a:defRPr>
            </a:pPr>
            <a:r>
              <a:rPr sz="1200" b="1">
                <a:solidFill>
                  <a:srgbClr val="7B4359"/>
                </a:solidFill>
              </a:rPr>
              <a:t>KEY INSIGHT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0E2E0EE-ABDE-4261-826E-84917DB573A4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가장 중요한 인사이트를 한 문장으로 고정합니다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2F17ECE3-AA09-4458-99BF-ED074590E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5E8D530-5B3E-4913-ADFD-5B006EE687BD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5A8EF0B-1E0E-4D6C-8E0A-DEDD83159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050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4359"/>
                </a:solidFill>
              </a:defRPr>
            </a:pPr>
            <a:r>
              <a:rPr sz="1350" b="1">
                <a:solidFill>
                  <a:srgbClr val="7B4359"/>
                </a:solidFill>
              </a:rPr>
              <a:t>[핵심 근거 또는 관찰]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9F8D36-C988-44E5-8C48-B1A415B43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38400"/>
            <a:ext cx="685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17231E"/>
                </a:solidFill>
              </a:defRPr>
            </a:pPr>
            <a:r>
              <a:rPr sz="3225" b="1">
                <a:solidFill>
                  <a:srgbClr val="17231E"/>
                </a:solidFill>
              </a:rPr>
              <a:t>“[청중이 기억해야 할</a:t>
            </a:r>
          </a:p>
          <a:p xmlns:a="http://schemas.openxmlformats.org/drawingml/2006/main">
            <a:pPr algn="l">
              <a:defRPr sz="3225" b="1">
                <a:solidFill>
                  <a:srgbClr val="17231E"/>
                </a:solidFill>
              </a:defRPr>
            </a:pPr>
            <a:r>
              <a:rPr sz="3225" b="1">
                <a:solidFill>
                  <a:srgbClr val="17231E"/>
                </a:solidFill>
              </a:rPr>
              <a:t>구체적인 결론]”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9D875EB-810C-4A8E-8742-02BAA7BDA19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847850"/>
            <a:ext cx="329565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5DCE6"/>
          </a:solidFill>
          <a:ln xmlns:a="http://schemas.openxmlformats.org/drawingml/2006/main" w="9525">
            <a:solidFill>
              <a:srgbClr val="E1C7D1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47120B2-A8E6-4481-A09E-C9D5119C5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381250"/>
            <a:ext cx="2686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300" b="1">
                <a:solidFill>
                  <a:srgbClr val="7B4359"/>
                </a:solidFill>
              </a:defRPr>
            </a:pPr>
            <a:r>
              <a:rPr sz="3300" b="1">
                <a:solidFill>
                  <a:srgbClr val="7B4359"/>
                </a:solidFill>
              </a:rPr>
              <a:t>[대표 수치]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E845B7-8512-4DB8-ADE2-BDE13DC94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3162300"/>
            <a:ext cx="2686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7B4359"/>
                </a:solidFill>
              </a:defRPr>
            </a:pPr>
            <a:r>
              <a:rPr sz="1350" b="0">
                <a:solidFill>
                  <a:srgbClr val="7B4359"/>
                </a:solidFill>
              </a:rPr>
              <a:t>수치의 기준·기간·단위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7C33F0-7AC0-4648-9BEB-CAB26D011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3867150"/>
            <a:ext cx="2686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231E"/>
                </a:solidFill>
              </a:defRPr>
            </a:pPr>
            <a:r>
              <a:rPr sz="1575" b="1">
                <a:solidFill>
                  <a:srgbClr val="17231E"/>
                </a:solidFill>
              </a:rPr>
              <a:t>그래서 [결정/행동]이 필요합니다.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BFA0E4-9AFC-4A4F-85B1-75E0AFED2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근거 · [출처/데이터 범위/기준일]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8BB05DD6-01D8-4AA8-B2DA-D1682D7B1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59C679F-C628-46DC-9FFE-7C8B318AC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75813404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2FEC6CA6-785E-4C42-AE0F-3686B3DB3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B4359"/>
                </a:solidFill>
              </a:defRPr>
            </a:pPr>
            <a:r>
              <a:rPr sz="1200" b="1">
                <a:solidFill>
                  <a:srgbClr val="7B4359"/>
                </a:solidFill>
              </a:rPr>
              <a:t>COMPARISON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037683A-DEE6-43D9-A8CA-435BDFD12AD5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두 선택지는 같은 평가 기준으로 비교합니다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78C741A2-D1C7-4485-A3D4-56DD039CA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9E9EB6-AFDF-4775-8CFE-D994F487CF5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95558AF-40C9-4B39-8C0B-F2F250A8D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85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F6B51"/>
                </a:solidFill>
              </a:defRPr>
            </a:pPr>
            <a:r>
              <a:rPr sz="1875" b="1">
                <a:solidFill>
                  <a:srgbClr val="1F6B51"/>
                </a:solidFill>
              </a:rPr>
              <a:t>선택지 A · [이름]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712B316-6EAE-4F87-A73B-EBDF79E30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09750"/>
            <a:ext cx="485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7B4359"/>
                </a:solidFill>
              </a:defRPr>
            </a:pPr>
            <a:r>
              <a:rPr sz="1875" b="1">
                <a:solidFill>
                  <a:srgbClr val="7B4359"/>
                </a:solidFill>
              </a:rPr>
              <a:t>선택지 B · [이름]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17ABEE4-0411-4446-97CA-B9C457125FB5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4857750" cy="2895600"/>
          </a:xfrm>
          <a:prstGeom xmlns:a="http://schemas.openxmlformats.org/drawingml/2006/main" prst="roundRect">
            <a:avLst>
              <a:gd name="adj" fmla="val 3947"/>
            </a:avLst>
          </a:prstGeom>
          <a:solidFill xmlns:a="http://schemas.openxmlformats.org/drawingml/2006/main">
            <a:srgbClr val="EAF5ED"/>
          </a:solidFill>
          <a:ln xmlns:a="http://schemas.openxmlformats.org/drawingml/2006/main" w="9525">
            <a:solidFill>
              <a:srgbClr val="C7DFC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E86AB95-ADFA-4DAD-8CDD-8AF9E9E0A6B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343150"/>
            <a:ext cx="4857750" cy="2895600"/>
          </a:xfrm>
          <a:prstGeom xmlns:a="http://schemas.openxmlformats.org/drawingml/2006/main" prst="roundRect">
            <a:avLst>
              <a:gd name="adj" fmla="val 3947"/>
            </a:avLst>
          </a:prstGeom>
          <a:solidFill xmlns:a="http://schemas.openxmlformats.org/drawingml/2006/main">
            <a:srgbClr val="F5DCE6"/>
          </a:solidFill>
          <a:ln xmlns:a="http://schemas.openxmlformats.org/drawingml/2006/main" w="9525">
            <a:solidFill>
              <a:srgbClr val="E1C7D1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DD6C7F-E1DE-46A1-8949-C0707863A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628900"/>
            <a:ext cx="42100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31E"/>
                </a:solidFill>
              </a:defRPr>
            </a:pPr>
            <a:r>
              <a:rPr sz="1500" b="0">
                <a:solidFill>
                  <a:srgbClr val="17231E"/>
                </a:solidFill>
              </a:rPr>
              <a:t>적합 조건</a:t>
            </a:r>
          </a:p>
          <a:p xmlns:a="http://schemas.openxmlformats.org/drawingml/2006/main">
            <a:pPr algn="l">
              <a:defRPr sz="1500" b="0">
                <a:solidFill>
                  <a:srgbClr val="17231E"/>
                </a:solidFill>
              </a:defRPr>
            </a:pPr>
            <a:r>
              <a:rPr sz="1500" b="0">
                <a:solidFill>
                  <a:srgbClr val="17231E"/>
                </a:solidFill>
              </a:rPr>
              <a:t>[언제 A가 좋은가]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00" b="0">
                <a:solidFill>
                  <a:srgbClr val="17231E"/>
                </a:solidFill>
              </a:defRPr>
            </a:pPr>
            <a:r>
              <a:rPr sz="1500" b="0">
                <a:solidFill>
                  <a:srgbClr val="17231E"/>
                </a:solidFill>
              </a:rPr>
              <a:t>장점</a:t>
            </a:r>
          </a:p>
          <a:p xmlns:a="http://schemas.openxmlformats.org/drawingml/2006/main">
            <a:pPr algn="l">
              <a:defRPr sz="1500" b="0">
                <a:solidFill>
                  <a:srgbClr val="17231E"/>
                </a:solidFill>
              </a:defRPr>
            </a:pPr>
            <a:r>
              <a:rPr sz="1500" b="0">
                <a:solidFill>
                  <a:srgbClr val="17231E"/>
                </a:solidFill>
              </a:rPr>
              <a:t>[장점 1] · [장점 2]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00" b="0">
                <a:solidFill>
                  <a:srgbClr val="17231E"/>
                </a:solidFill>
              </a:defRPr>
            </a:pPr>
            <a:r>
              <a:rPr sz="1500" b="0">
                <a:solidFill>
                  <a:srgbClr val="17231E"/>
                </a:solidFill>
              </a:rPr>
              <a:t>주의</a:t>
            </a:r>
          </a:p>
          <a:p xmlns:a="http://schemas.openxmlformats.org/drawingml/2006/main">
            <a:pPr algn="l">
              <a:defRPr sz="1500" b="0">
                <a:solidFill>
                  <a:srgbClr val="17231E"/>
                </a:solidFill>
              </a:defRPr>
            </a:pPr>
            <a:r>
              <a:rPr sz="1500" b="0">
                <a:solidFill>
                  <a:srgbClr val="17231E"/>
                </a:solidFill>
              </a:rPr>
              <a:t>[비용/위험/제약]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64E92B-ACA9-41B0-A766-162551C3A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628900"/>
            <a:ext cx="42100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31E"/>
                </a:solidFill>
              </a:defRPr>
            </a:pPr>
            <a:r>
              <a:rPr sz="1500" b="0">
                <a:solidFill>
                  <a:srgbClr val="17231E"/>
                </a:solidFill>
              </a:rPr>
              <a:t>적합 조건</a:t>
            </a:r>
          </a:p>
          <a:p xmlns:a="http://schemas.openxmlformats.org/drawingml/2006/main">
            <a:pPr algn="l">
              <a:defRPr sz="1500" b="0">
                <a:solidFill>
                  <a:srgbClr val="17231E"/>
                </a:solidFill>
              </a:defRPr>
            </a:pPr>
            <a:r>
              <a:rPr sz="1500" b="0">
                <a:solidFill>
                  <a:srgbClr val="17231E"/>
                </a:solidFill>
              </a:rPr>
              <a:t>[언제 B가 좋은가]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00" b="0">
                <a:solidFill>
                  <a:srgbClr val="17231E"/>
                </a:solidFill>
              </a:defRPr>
            </a:pPr>
            <a:r>
              <a:rPr sz="1500" b="0">
                <a:solidFill>
                  <a:srgbClr val="17231E"/>
                </a:solidFill>
              </a:rPr>
              <a:t>장점</a:t>
            </a:r>
          </a:p>
          <a:p xmlns:a="http://schemas.openxmlformats.org/drawingml/2006/main">
            <a:pPr algn="l">
              <a:defRPr sz="1500" b="0">
                <a:solidFill>
                  <a:srgbClr val="17231E"/>
                </a:solidFill>
              </a:defRPr>
            </a:pPr>
            <a:r>
              <a:rPr sz="1500" b="0">
                <a:solidFill>
                  <a:srgbClr val="17231E"/>
                </a:solidFill>
              </a:rPr>
              <a:t>[장점 1] · [장점 2]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00" b="0">
                <a:solidFill>
                  <a:srgbClr val="17231E"/>
                </a:solidFill>
              </a:defRPr>
            </a:pPr>
            <a:r>
              <a:rPr sz="1500" b="0">
                <a:solidFill>
                  <a:srgbClr val="17231E"/>
                </a:solidFill>
              </a:rPr>
              <a:t>주의</a:t>
            </a:r>
          </a:p>
          <a:p xmlns:a="http://schemas.openxmlformats.org/drawingml/2006/main">
            <a:pPr algn="l">
              <a:defRPr sz="1500" b="0">
                <a:solidFill>
                  <a:srgbClr val="17231E"/>
                </a:solidFill>
              </a:defRPr>
            </a:pPr>
            <a:r>
              <a:rPr sz="1500" b="0">
                <a:solidFill>
                  <a:srgbClr val="17231E"/>
                </a:solidFill>
              </a:rPr>
              <a:t>[비용/위험/제약]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B96A929-3814-4F7F-B3A1-27806525D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1009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F6B51"/>
                </a:solidFill>
              </a:defRPr>
            </a:pPr>
            <a:r>
              <a:rPr sz="1575" b="1">
                <a:solidFill>
                  <a:srgbClr val="1F6B51"/>
                </a:solidFill>
              </a:rPr>
              <a:t>권고 · [평가 기준]을 우선하면 [A/B]를 선택합니다.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26E52857-ECC0-4034-9E86-8C0BAF966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9F39E54-D8ED-4A8E-8A81-1CD43A166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83707847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89DF8A4A-D199-4BA3-9C4C-AB1392763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B4359"/>
                </a:solidFill>
              </a:defRPr>
            </a:pPr>
            <a:r>
              <a:rPr sz="1200" b="1">
                <a:solidFill>
                  <a:srgbClr val="7B4359"/>
                </a:solidFill>
              </a:rPr>
              <a:t>PROCESS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E2164DC-3204-4E33-A62E-5DCF5C29CF54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실행 과정은 네 번의 명확한 전환으로 관리합니다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BBF78433-B664-4A84-A886-4243C10D0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5E77765-7B31-4FCC-8124-41CB0BD09624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901C467-285F-478B-9AD9-9279519828EB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067050"/>
            <a:ext cx="10210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9DB8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302C0EB-37E3-4030-A441-0BFB20173131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9622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5D72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9A9109A-316D-4570-991F-3859465B3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23241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STEP 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222B285-F145-4CC6-BF29-60B31AD06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" y="33718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이해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B670BF5-F8A0-498C-9EB2-DD1B33A5C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" y="39433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질문·기준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9F93DB-CB51-4B46-84D6-EA34430765B1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9425" y="29622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6B51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3926CEE-1E9D-44BF-B193-C5D618DCC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8400" y="23241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STEP 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71E8AFE-C215-48E8-AAE8-B0D60E03F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4575" y="33718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검증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E60B7DE-3619-492D-9F4D-20D54B174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7900" y="39433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근거·실험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10B9102-AC7B-4F5D-A469-24144A5C1AF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3025" y="29622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15917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7DF6B1A-9818-446B-AD4D-52A6E62FF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2000" y="23241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STEP 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74EC63D-A346-4658-9237-12668BB31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8175" y="33718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결정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E2B749F-374E-4628-AA9D-0059A86C6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21500" y="39433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선택·승인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B48C90F-0EA8-41B6-A865-463B88142571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29622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4359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F929979-94A2-4776-9822-452E326E7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23241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7B4359"/>
                </a:solidFill>
              </a:defRPr>
            </a:pPr>
            <a:r>
              <a:rPr sz="1200" b="1">
                <a:solidFill>
                  <a:srgbClr val="7B4359"/>
                </a:solidFill>
              </a:rPr>
              <a:t>STEP 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4F8A003-DCDB-4994-84B5-65B487A57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33718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실행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73E7975-2B79-4B25-A463-4DFFF9E98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39433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책임·추적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AEBD406-4EF8-470C-B339-3F884F1FD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971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F6B51"/>
                </a:solidFill>
              </a:defRPr>
            </a:pPr>
            <a:r>
              <a:rPr sz="1575" b="1">
                <a:solidFill>
                  <a:srgbClr val="1F6B51"/>
                </a:solidFill>
              </a:rPr>
              <a:t>각 단계의 종료 조건 · [검수 가능한 산출물 또는 결정]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C6B7536A-60B5-4F0D-8B5C-D40260C18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034FD93-BF7D-4E16-B65C-AEEC58102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1191903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196E01D6-AB46-4062-9A88-BECFBABA4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B4359"/>
                </a:solidFill>
              </a:defRPr>
            </a:pPr>
            <a:r>
              <a:rPr sz="1200" b="1">
                <a:solidFill>
                  <a:srgbClr val="7B4359"/>
                </a:solidFill>
              </a:rPr>
              <a:t>DATA STORY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5B32327-5923-47C2-AC1D-91419A407A3E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데이터는 변화의 방향과 다음 판단을 보여줍니다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E5C9D54F-FCDA-4D88-927F-14F644911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8F69CC-CD24-42DD-B621-F580680984F6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graphicFrame>
        <p:nvGraphicFramePr>
          <p:cNvPr id="18" name="Chart" descr="가로 막대 차트 예시입니다. 항목 A 72, 항목 B 58, 항목 C 43, 항목 D 31 순으로 값이 큽니다."/>
          <p:cNvGraphicFramePr/>
          <p:nvPr/>
        </p:nvGraphicFramePr>
        <p:xfrm>
          <a:off xmlns:a="http://schemas.openxmlformats.org/drawingml/2006/main" x="685800" y="1790700"/>
          <a:ext xmlns:a="http://schemas.openxmlformats.org/drawingml/2006/main" cx="7239000" cy="36385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bf6f7e03c5084696"/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54A239E-9989-4000-8008-BCECC0DBAC3E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885950"/>
            <a:ext cx="3181350" cy="2876550"/>
          </a:xfrm>
          <a:prstGeom xmlns:a="http://schemas.openxmlformats.org/drawingml/2006/main" prst="roundRect">
            <a:avLst>
              <a:gd name="adj" fmla="val 3974"/>
            </a:avLst>
          </a:prstGeom>
          <a:solidFill xmlns:a="http://schemas.openxmlformats.org/drawingml/2006/main">
            <a:srgbClr val="EAF5ED"/>
          </a:solidFill>
          <a:ln xmlns:a="http://schemas.openxmlformats.org/drawingml/2006/main" w="9525">
            <a:solidFill>
              <a:srgbClr val="C7DFC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127905C-894E-4171-8CF0-683A3B9D4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133600"/>
            <a:ext cx="2647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F6B51"/>
                </a:solidFill>
              </a:defRPr>
            </a:pPr>
            <a:r>
              <a:rPr sz="1725" b="1">
                <a:solidFill>
                  <a:srgbClr val="1F6B51"/>
                </a:solidFill>
              </a:rPr>
              <a:t>읽어야 할 포인트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CF28A64-4FA0-4DE1-8DE4-D11011CE5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647950"/>
            <a:ext cx="25717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7231E"/>
                </a:solidFill>
              </a:defRPr>
            </a:pPr>
            <a:r>
              <a:rPr sz="1500" b="0">
                <a:solidFill>
                  <a:srgbClr val="17231E"/>
                </a:solidFill>
              </a:rPr>
              <a:t>1. [가장 큰 차이]</a:t>
            </a:r>
          </a:p>
          <a:p xmlns:a="http://schemas.openxmlformats.org/drawingml/2006/main">
            <a:pPr algn="l">
              <a:defRPr sz="1500" b="0">
                <a:solidFill>
                  <a:srgbClr val="17231E"/>
                </a:solidFill>
              </a:defRPr>
            </a:pPr>
            <a:r>
              <a:rPr sz="1500" b="0">
                <a:solidFill>
                  <a:srgbClr val="17231E"/>
                </a:solidFill>
              </a:rPr>
              <a:t>2. [예상 밖 결과]</a:t>
            </a:r>
          </a:p>
          <a:p xmlns:a="http://schemas.openxmlformats.org/drawingml/2006/main">
            <a:pPr algn="l">
              <a:defRPr sz="1500" b="0">
                <a:solidFill>
                  <a:srgbClr val="17231E"/>
                </a:solidFill>
              </a:defRPr>
            </a:pPr>
            <a:r>
              <a:rPr sz="1500" b="0">
                <a:solidFill>
                  <a:srgbClr val="17231E"/>
                </a:solidFill>
              </a:rPr>
              <a:t>3. [의미와 원인]</a:t>
            </a:r>
          </a:p>
          <a:p xmlns:a="http://schemas.openxmlformats.org/drawingml/2006/main">
            <a:pPr algn="l">
              <a:defRPr sz="1500" b="0">
                <a:solidFill>
                  <a:srgbClr val="17231E"/>
                </a:solidFill>
              </a:defRPr>
            </a:pPr>
            <a:r>
              <a:rPr sz="1500" b="0">
                <a:solidFill>
                  <a:srgbClr val="17231E"/>
                </a:solidFill>
              </a:rPr>
              <a:t>4. [다음 질문/행동]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E7103C2-9CBA-4BC1-82DB-2F7AB991C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5310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예시 데이터 · 단위와 기준일을 포함한 실제 값으로 교체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C27CDB99-6FF2-49D1-A984-6060B38E4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AC873C6-B450-4DB8-8C67-EFC728C88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35863942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0719D54A-FC4F-4B9C-AC19-3A587D560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B4359"/>
                </a:solidFill>
              </a:defRPr>
            </a:pPr>
            <a:r>
              <a:rPr sz="1200" b="1">
                <a:solidFill>
                  <a:srgbClr val="7B4359"/>
                </a:solidFill>
              </a:rPr>
              <a:t>ROADMAP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E59A372-1D0E-456F-9D75-489361C5CF15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로드맵은 날짜보다 가치와 결정 지점을 보여줍니다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270122FC-0DFF-407A-A6D2-2581514BE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DB53AA-7549-4062-954D-91B0109A2B1E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D99449-95DB-4AD0-B87D-3FC01D8D26BD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952750"/>
            <a:ext cx="10210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9DB8A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DEC578-B21C-4B19-A420-5C0978851F7D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8479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6B51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442BB22-EFC1-470F-8CA1-D0475E861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22098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F6B51"/>
                </a:solidFill>
              </a:defRPr>
            </a:pPr>
            <a:r>
              <a:rPr sz="1200" b="1">
                <a:solidFill>
                  <a:srgbClr val="1F6B51"/>
                </a:solidFill>
              </a:rPr>
              <a:t>NOW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BCC7616-958F-4FC1-A7D3-948741BAD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" y="32575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[기반]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260113-E764-4059-B1EF-325ADD8A0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" y="38290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즉시 할 일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DF87D28-86DD-4250-84D1-B2A734453B9C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9425" y="28479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5D72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645301F-CA48-4518-9253-D6D931AF3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8400" y="22098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315D72"/>
                </a:solidFill>
              </a:defRPr>
            </a:pPr>
            <a:r>
              <a:rPr sz="1200" b="1">
                <a:solidFill>
                  <a:srgbClr val="315D72"/>
                </a:solidFill>
              </a:rPr>
              <a:t>NEXT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1824CDC-87A7-44C2-B4BB-FBB2C759E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4575" y="32575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[검증]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E33B1F9-B770-4278-B29F-A57CC2478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7900" y="38290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핵심 가설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142BD5-5BC1-4DCB-A599-5B3D1FFA7A18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3025" y="28479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15917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6546CBE-D507-4EFA-A4A8-3DBF875D4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2000" y="22098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715917"/>
                </a:solidFill>
              </a:defRPr>
            </a:pPr>
            <a:r>
              <a:rPr sz="1200" b="1">
                <a:solidFill>
                  <a:srgbClr val="715917"/>
                </a:solidFill>
              </a:rPr>
              <a:t>LATER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8CB678B-3FDE-49E0-81FD-5276F0479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8175" y="32575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[확장]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556176A-F318-48E2-A595-B9D4B79E0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21500" y="38290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조건 충족 시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9B8FFE3-A78A-4D03-9DF7-97BEE1D938BB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28479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4359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81FE61A-5741-4817-A81A-DC60ABEDD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22098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7B4359"/>
                </a:solidFill>
              </a:defRPr>
            </a:pPr>
            <a:r>
              <a:rPr sz="1200" b="1">
                <a:solidFill>
                  <a:srgbClr val="7B4359"/>
                </a:solidFill>
              </a:rPr>
              <a:t>VISION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FB91133-41E0-4A37-A814-F4799FC5E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32575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231E"/>
                </a:solidFill>
              </a:defRPr>
            </a:pPr>
            <a:r>
              <a:rPr sz="1350" b="1">
                <a:solidFill>
                  <a:srgbClr val="17231E"/>
                </a:solidFill>
              </a:rPr>
              <a:t>[목표]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7DE21E2-A260-4197-BF30-1543B8623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3829050"/>
            <a:ext cx="1752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36D"/>
                </a:solidFill>
              </a:defRPr>
            </a:pPr>
            <a:r>
              <a:rPr sz="1200" b="0">
                <a:solidFill>
                  <a:srgbClr val="66736D"/>
                </a:solidFill>
              </a:rPr>
              <a:t>도달 상태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1886722-A274-4F35-8803-E5121AFB8660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57750"/>
            <a:ext cx="10820400" cy="933450"/>
          </a:xfrm>
          <a:prstGeom xmlns:a="http://schemas.openxmlformats.org/drawingml/2006/main" prst="roundRect">
            <a:avLst>
              <a:gd name="adj" fmla="val 122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776C56C-9E48-4853-AC7D-3FC33FA20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1435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다음 단계 진입 조건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4A2D890-6B45-4A11-A3B6-A1B9B5D41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5095875"/>
            <a:ext cx="7715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31E"/>
                </a:solidFill>
              </a:defRPr>
            </a:pPr>
            <a:r>
              <a:rPr sz="1575" b="1">
                <a:solidFill>
                  <a:srgbClr val="17231E"/>
                </a:solidFill>
              </a:rPr>
              <a:t>[지표/검수/결정]이 [기준]을 충족하면 [다음 단계]로 이동합니다.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A03B4CBA-E29E-42AA-9993-2514A9BD8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2A2C724-8C6B-49FA-A775-36F77DB88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66317220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211F5209-C846-4CEF-9CB4-16E1DFED7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7B4359"/>
                </a:solidFill>
              </a:defRPr>
            </a:pPr>
            <a:r>
              <a:rPr sz="1200" b="1">
                <a:solidFill>
                  <a:srgbClr val="7B4359"/>
                </a:solidFill>
              </a:rPr>
              <a:t>QUOTE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0D4FB50-59B6-4C8B-A5B6-3A19C87FE356}"/>
              </a:ext>
            </a:extLst>
          </p:cNvPr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685800" y="7429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한 사람의 목소리가 데이터가 놓친 맥락을 보여줍니다</a:t>
            </a:r>
          </a:p>
        </p:txBody>
      </p:sp>
      <p:sp>
        <p:nvSpPr>
          <p:cNvPr id="3" name="haru-utils-mark" descr="하루 유틸 U 로고">
            <a:extLst xmlns:a="http://schemas.openxmlformats.org/drawingml/2006/main">
              <a:ext uri="{FF2B5EF4-FFF2-40B4-BE49-F238E27FC236}">
                <a16:creationId xmlns:a16="http://schemas.microsoft.com/office/drawing/2014/main" id="{56B12B2D-73ED-4778-9A4A-6A4B83C1A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3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D23032-5C05-46A6-8BB2-5096C8E3579E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FE5D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7BEAB17-51C2-4ABC-B86E-E970ECDB2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76400"/>
            <a:ext cx="114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800" b="1">
                <a:solidFill>
                  <a:srgbClr val="7B4359"/>
                </a:solidFill>
              </a:defRPr>
            </a:pPr>
            <a:r>
              <a:rPr sz="7800" b="1">
                <a:solidFill>
                  <a:srgbClr val="7B4359"/>
                </a:solidFill>
              </a:rPr>
              <a:t>“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21D3058-5A27-4430-9465-339DDAE30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000250"/>
            <a:ext cx="84391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31E"/>
                </a:solidFill>
              </a:defRPr>
            </a:pPr>
            <a:r>
              <a:rPr sz="2850" b="1">
                <a:solidFill>
                  <a:srgbClr val="17231E"/>
                </a:solidFill>
              </a:rPr>
              <a:t>[인용문은 2~3줄 안에서 구체적인 경험과 변화가 드러나도록 작성합니다.]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6083BC-B404-417A-B7C4-A9162C67D7D1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829050"/>
            <a:ext cx="7810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7B4359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4B59EF0-CDEA-472F-A043-FCBBC8908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133850"/>
            <a:ext cx="571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4359"/>
                </a:solidFill>
              </a:defRPr>
            </a:pPr>
            <a:r>
              <a:rPr sz="1575" b="1">
                <a:solidFill>
                  <a:srgbClr val="7B4359"/>
                </a:solidFill>
              </a:rPr>
              <a:t>[이름/역할 또는 익명 인터뷰 대상]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3F1BCB1-1410-472C-9685-A91C8C77F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572000"/>
            <a:ext cx="619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36D"/>
                </a:solidFill>
              </a:defRPr>
            </a:pPr>
            <a:r>
              <a:rPr sz="1275" b="0">
                <a:solidFill>
                  <a:srgbClr val="66736D"/>
                </a:solidFill>
              </a:rPr>
              <a:t>맥락 · [인터뷰/조사 방식] · [YYYY.MM.DD] · 원문/동의 상태 [링크 또는 확인]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A229A8-A3AB-420D-BD81-B4FD353C4329}"/>
              </a:ext>
              <a:ext uri="{FF2B5EF4-FFF2-40B4-BE49-F238E27FC236}">
                <adec:decorative xmlns:adec="http://schemas.microsoft.com/office/drawing/2017/decorative" val="1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943350"/>
            <a:ext cx="32766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5DCE6"/>
          </a:solidFill>
          <a:ln xmlns:a="http://schemas.openxmlformats.org/drawingml/2006/main" w="9525">
            <a:solidFill>
              <a:srgbClr val="E1C7D1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9435404-E222-4122-8ED3-E96D72135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4171950"/>
            <a:ext cx="2705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4359"/>
                </a:solidFill>
              </a:defRPr>
            </a:pPr>
            <a:r>
              <a:rPr sz="1350" b="1">
                <a:solidFill>
                  <a:srgbClr val="7B4359"/>
                </a:solidFill>
              </a:rPr>
              <a:t>해석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55C907-E030-4DF7-B8A7-62357FCDC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4552950"/>
            <a:ext cx="2686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31E"/>
                </a:solidFill>
              </a:defRPr>
            </a:pPr>
            <a:r>
              <a:rPr sz="1425" b="1">
                <a:solidFill>
                  <a:srgbClr val="17231E"/>
                </a:solidFill>
              </a:rPr>
              <a:t>[이 인용이 뒷받침하는 결론과 다음 질문]</a:t>
            </a:r>
          </a:p>
        </p:txBody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DBAE4BBA-BE75-4EFC-AB8B-E01B0886E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9938E"/>
                </a:solidFill>
              </a:defRPr>
            </a:pPr>
            <a:r>
              <a:rPr sz="9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8A79D8B-242B-4FBB-A7BA-832BA97A5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865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F6B51"/>
                </a:solidFill>
              </a:defRPr>
            </a:pPr>
            <a:r>
              <a:rPr sz="975" b="1">
                <a:solidFill>
                  <a:srgbClr val="1F6B51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214636610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2026-08-31T14:33:38.6750000Z</dcterms:created>
  <dcterms:modified xsi:type="dcterms:W3CDTF">2026-08-31T14:33:38.6750000Z</dcterms:modified>
</coreProperties>
</file>