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9f4f013879d4c5c" /><Relationship Type="http://schemas.openxmlformats.org/officeDocument/2006/relationships/extended-properties" Target="/docProps/app.xml" Id="R920621f9fe344b2d" /><Relationship Type="http://schemas.openxmlformats.org/officeDocument/2006/relationships/officeDocument" Target="/ppt/presentation.xml" Id="R8cdb820709bc44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20b959f32646f7"/>
  </p:sldMasterIdLst>
  <p:notesMasterIdLst>
    <p:notesMasterId xmlns:r="http://schemas.openxmlformats.org/officeDocument/2006/relationships" r:id="R40ae19983a2f4d74"/>
  </p:notesMasterIdLst>
  <p:sldIdLst>
    <p:sldId xmlns:r="http://schemas.openxmlformats.org/officeDocument/2006/relationships" id="256" r:id="R552cd291257c44ab"/>
    <p:sldId xmlns:r="http://schemas.openxmlformats.org/officeDocument/2006/relationships" id="257" r:id="Rfcd35aabe7f5451c"/>
    <p:sldId xmlns:r="http://schemas.openxmlformats.org/officeDocument/2006/relationships" id="258" r:id="R20a9fe7ef0a94153"/>
    <p:sldId xmlns:r="http://schemas.openxmlformats.org/officeDocument/2006/relationships" id="259" r:id="Rd76ad933b65a48b7"/>
    <p:sldId xmlns:r="http://schemas.openxmlformats.org/officeDocument/2006/relationships" id="260" r:id="R1f31325e630f465a"/>
    <p:sldId xmlns:r="http://schemas.openxmlformats.org/officeDocument/2006/relationships" id="261" r:id="Ra0b9f1b70850412e"/>
    <p:sldId xmlns:r="http://schemas.openxmlformats.org/officeDocument/2006/relationships" id="262" r:id="R171583b78f1a482d"/>
    <p:sldId xmlns:r="http://schemas.openxmlformats.org/officeDocument/2006/relationships" id="263" r:id="Rb88d1aec888e4bb7"/>
    <p:sldId xmlns:r="http://schemas.openxmlformats.org/officeDocument/2006/relationships" id="264" r:id="R25a90bc270934fbe"/>
    <p:sldId xmlns:r="http://schemas.openxmlformats.org/officeDocument/2006/relationships" id="265" r:id="Rfda7724c4340403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c5e5fb109cc4538" /><Relationship Type="http://schemas.openxmlformats.org/officeDocument/2006/relationships/slideMaster" Target="/ppt/slideMasters/slideMaster1.xml" Id="R4c20b959f32646f7" /><Relationship Type="http://schemas.openxmlformats.org/officeDocument/2006/relationships/notesMaster" Target="/ppt/notesMasters/notesMaster1.xml" Id="R40ae19983a2f4d74" /><Relationship Type="http://schemas.openxmlformats.org/officeDocument/2006/relationships/presProps" Target="/ppt/presProps.xml" Id="Rf4f8c38d6d964473" /><Relationship Type="http://schemas.openxmlformats.org/officeDocument/2006/relationships/tableStyles" Target="/ppt/tableStyles.xml" Id="Rbbafd5996a304ade" /><Relationship Type="http://schemas.openxmlformats.org/officeDocument/2006/relationships/slide" Target="/ppt/slides/slide1.xml" Id="R552cd291257c44ab" /><Relationship Type="http://schemas.openxmlformats.org/officeDocument/2006/relationships/slide" Target="/ppt/slides/slide2.xml" Id="Rfcd35aabe7f5451c" /><Relationship Type="http://schemas.openxmlformats.org/officeDocument/2006/relationships/slide" Target="/ppt/slides/slide3.xml" Id="R20a9fe7ef0a94153" /><Relationship Type="http://schemas.openxmlformats.org/officeDocument/2006/relationships/slide" Target="/ppt/slides/slide4.xml" Id="Rd76ad933b65a48b7" /><Relationship Type="http://schemas.openxmlformats.org/officeDocument/2006/relationships/slide" Target="/ppt/slides/slide5.xml" Id="R1f31325e630f465a" /><Relationship Type="http://schemas.openxmlformats.org/officeDocument/2006/relationships/slide" Target="/ppt/slides/slide6.xml" Id="Ra0b9f1b70850412e" /><Relationship Type="http://schemas.openxmlformats.org/officeDocument/2006/relationships/slide" Target="/ppt/slides/slide7.xml" Id="R171583b78f1a482d" /><Relationship Type="http://schemas.openxmlformats.org/officeDocument/2006/relationships/slide" Target="/ppt/slides/slide8.xml" Id="Rb88d1aec888e4bb7" /><Relationship Type="http://schemas.openxmlformats.org/officeDocument/2006/relationships/slide" Target="/ppt/slides/slide9.xml" Id="R25a90bc270934fbe" /><Relationship Type="http://schemas.openxmlformats.org/officeDocument/2006/relationships/slide" Target="/ppt/slides/slide10.xml" Id="Rfda7724c4340403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a6106480eb1422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0bab52d8f354d2a" /><Relationship Type="http://schemas.openxmlformats.org/officeDocument/2006/relationships/notesMaster" Target="/ppt/notesMasters/notesMaster1.xml" Id="R04c4482018874ed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77640bea24347c7" /><Relationship Type="http://schemas.openxmlformats.org/officeDocument/2006/relationships/notesMaster" Target="/ppt/notesMasters/notesMaster1.xml" Id="Re6bdf0c18fa2425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ca47bfb118d4dbc" /><Relationship Type="http://schemas.openxmlformats.org/officeDocument/2006/relationships/notesMaster" Target="/ppt/notesMasters/notesMaster1.xml" Id="Rf8ce6633e236486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d2c981231a24b93" /><Relationship Type="http://schemas.openxmlformats.org/officeDocument/2006/relationships/notesMaster" Target="/ppt/notesMasters/notesMaster1.xml" Id="Rc0baf20e25f0450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6251f533ab04df9" /><Relationship Type="http://schemas.openxmlformats.org/officeDocument/2006/relationships/notesMaster" Target="/ppt/notesMasters/notesMaster1.xml" Id="R016338143d5d40b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601ee072be94d0d" /><Relationship Type="http://schemas.openxmlformats.org/officeDocument/2006/relationships/notesMaster" Target="/ppt/notesMasters/notesMaster1.xml" Id="R34ae15c98415457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27f3990bc514346" /><Relationship Type="http://schemas.openxmlformats.org/officeDocument/2006/relationships/notesMaster" Target="/ppt/notesMasters/notesMaster1.xml" Id="R4eb99ba0c369427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9fe1f578b7249e3" /><Relationship Type="http://schemas.openxmlformats.org/officeDocument/2006/relationships/notesMaster" Target="/ppt/notesMasters/notesMaster1.xml" Id="R51d9dbc1e8e74f3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41a06f15895434e" /><Relationship Type="http://schemas.openxmlformats.org/officeDocument/2006/relationships/notesMaster" Target="/ppt/notesMasters/notesMaster1.xml" Id="Re8846e237ea444d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f4f79aae55b41cc" /><Relationship Type="http://schemas.openxmlformats.org/officeDocument/2006/relationships/notesMaster" Target="/ppt/notesMasters/notesMaster1.xml" Id="Rc2c6c6e32d2341c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제목은 청중이 이해할 수 있는 제품·프로젝트명으로 바꾸고, 부제는 이 덱에서 요청할 결정이 드러나게 작성합니다.</a:t>
            </a:r>
          </a:p>
          <a:p xmlns:a="http://schemas.openxmlformats.org/drawingml/2006/main">
            <a:r>
              <a:t>[샘플] 표시와 대괄호 항목은 실제 고객·제품·수치·기준일·책임자로 교체하세요.</a:t>
            </a:r>
          </a:p>
          <a:p xmlns:a="http://schemas.openxmlformats.org/drawingml/2006/main">
            <a:r>
              <a:t>최소 글꼴 권장: 표지 50pt, 슬라이드 제목 35pt, 본문 16pt, 각주 12pt 이상입니다.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발표를 요약하지 말고 필요한 결정과 다음 행동을 요청합니다. 금액·런웨이·마일스톤·책임자·완료일의 숫자가 서로 일치하는지 확인하세요.</a:t>
            </a:r>
          </a:p>
          <a:p xmlns:a="http://schemas.openxmlformats.org/drawingml/2006/main">
            <a:r>
              <a:t>[샘플] 표시와 대괄호 항목은 실제 고객·제품·수치·기준일·책임자로 교체하세요.</a:t>
            </a:r>
          </a:p>
          <a:p xmlns:a="http://schemas.openxmlformats.org/drawingml/2006/main">
            <a:r>
              <a:t>최소 글꼴 권장: 표지 50pt, 슬라이드 제목 35pt, 본문 16pt, 각주 12pt 이상입니다.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첫 문장만 읽어도 고객·문제·해결 방식·시점이 이해되도록 쓰고, 아래 세 수치는 가장 강한 검증 지표로 교체합니다.</a:t>
            </a:r>
          </a:p>
          <a:p xmlns:a="http://schemas.openxmlformats.org/drawingml/2006/main">
            <a:r>
              <a:t>[샘플] 표시와 대괄호 항목은 실제 고객·제품·수치·기준일·책임자로 교체하세요.</a:t>
            </a:r>
          </a:p>
          <a:p xmlns:a="http://schemas.openxmlformats.org/drawingml/2006/main">
            <a:r>
              <a:t>최소 글꼴 권장: 표지 50pt, 슬라이드 제목 35pt, 본문 16pt, 각주 12pt 이상입니다.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고객 인터뷰·지원 티켓·업무 관찰에서 확인된 문제만 남기고, 원인과 불편을 섞지 마세요. 수치에는 조사 표본과 기준일을 함께 적습니다.</a:t>
            </a:r>
          </a:p>
          <a:p xmlns:a="http://schemas.openxmlformats.org/drawingml/2006/main">
            <a:r>
              <a:t>[샘플] 표시와 대괄호 항목은 실제 고객·제품·수치·기준일·책임자로 교체하세요.</a:t>
            </a:r>
          </a:p>
          <a:p xmlns:a="http://schemas.openxmlformats.org/drawingml/2006/main">
            <a:r>
              <a:t>최소 글꼴 권장: 표지 50pt, 슬라이드 제목 35pt, 본문 16pt, 각주 12pt 이상입니다.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시장 원의 크기는 예시입니다. 실제 산정에서는 고객 수×연간 단가처럼 재현 가능한 계산식을 쓰고, ICP의 구매 트리거를 명시합니다.</a:t>
            </a:r>
          </a:p>
          <a:p xmlns:a="http://schemas.openxmlformats.org/drawingml/2006/main">
            <a:r>
              <a:t>[샘플] 표시와 대괄호 항목은 실제 고객·제품·수치·기준일·책임자로 교체하세요.</a:t>
            </a:r>
          </a:p>
          <a:p xmlns:a="http://schemas.openxmlformats.org/drawingml/2006/main">
            <a:r>
              <a:t>최소 글꼴 권장: 표지 50pt, 슬라이드 제목 35pt, 본문 16pt, 각주 12pt 이상입니다.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화면 기능을 모두 나열하지 말고 고객이 처음 가치에 도달하는 세 단계만 남깁니다. 차별점은 기술이 아니라 사용자가 체감하는 결과로 씁니다.</a:t>
            </a:r>
          </a:p>
          <a:p xmlns:a="http://schemas.openxmlformats.org/drawingml/2006/main">
            <a:r>
              <a:t>[샘플] 표시와 대괄호 항목은 실제 고객·제품·수치·기준일·책임자로 교체하세요.</a:t>
            </a:r>
          </a:p>
          <a:p xmlns:a="http://schemas.openxmlformats.org/drawingml/2006/main">
            <a:r>
              <a:t>최소 글꼴 권장: 표지 50pt, 슬라이드 제목 35pt, 본문 16pt, 각주 12pt 이상입니다.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허영 지표보다 사용자가 가치를 반복해서 경험했다는 증거를 우선합니다. 각 숫자 옆에 기간·모수·측정 정의를 추가하세요.</a:t>
            </a:r>
          </a:p>
          <a:p xmlns:a="http://schemas.openxmlformats.org/drawingml/2006/main">
            <a:r>
              <a:t>[샘플] 표시와 대괄호 항목은 실제 고객·제품·수치·기준일·책임자로 교체하세요.</a:t>
            </a:r>
          </a:p>
          <a:p xmlns:a="http://schemas.openxmlformats.org/drawingml/2006/main">
            <a:r>
              <a:t>최소 글꼴 권장: 표지 50pt, 슬라이드 제목 35pt, 본문 16pt, 각주 12pt 이상입니다.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무료와 유료의 경계를 기능 개수보다 책임·협업·정책 가치로 설명합니다. 획득 채널별 전환율과 회수기간은 실제 값으로 교체하세요.</a:t>
            </a:r>
          </a:p>
          <a:p xmlns:a="http://schemas.openxmlformats.org/drawingml/2006/main">
            <a:r>
              <a:t>[샘플] 표시와 대괄호 항목은 실제 고객·제품·수치·기준일·책임자로 교체하세요.</a:t>
            </a:r>
          </a:p>
          <a:p xmlns:a="http://schemas.openxmlformats.org/drawingml/2006/main">
            <a:r>
              <a:t>최소 글꼴 권장: 표지 50pt, 슬라이드 제목 35pt, 본문 16pt, 각주 12pt 이상입니다.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경쟁사를 깎아내리지 말고 고객이 실제로 선택하는 대안을 비교합니다. 방어력은 시간이 지날수록 어떻게 강화되는지 증거와 함께 적습니다.</a:t>
            </a:r>
          </a:p>
          <a:p xmlns:a="http://schemas.openxmlformats.org/drawingml/2006/main">
            <a:r>
              <a:t>[샘플] 표시와 대괄호 항목은 실제 고객·제품·수치·기준일·책임자로 교체하세요.</a:t>
            </a:r>
          </a:p>
          <a:p xmlns:a="http://schemas.openxmlformats.org/drawingml/2006/main">
            <a:r>
              <a:t>최소 글꼴 권장: 표지 50pt, 슬라이드 제목 35pt, 본문 16pt, 각주 12pt 이상입니다.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슬라이드 사용법: 로드맵은 기능이 아니라 달성할 고객·사업 결과로 씁니다. 자금 사용 비율은 채용·개발·시장 검증 계획과 일치시키세요.</a:t>
            </a:r>
          </a:p>
          <a:p xmlns:a="http://schemas.openxmlformats.org/drawingml/2006/main">
            <a:r>
              <a:t>[샘플] 표시와 대괄호 항목은 실제 고객·제품·수치·기준일·책임자로 교체하세요.</a:t>
            </a:r>
          </a:p>
          <a:p xmlns:a="http://schemas.openxmlformats.org/drawingml/2006/main">
            <a:r>
              <a:t>최소 글꼴 권장: 표지 50pt, 슬라이드 제목 35pt, 본문 16pt, 각주 12pt 이상입니다.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외부 출처 없음. 사용자가 교체할 수 있도록 만든 템플릿 예시입니다.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8ca05be0d497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5fbb4356ea94996" /><Relationship Type="http://schemas.openxmlformats.org/officeDocument/2006/relationships/slideLayout" Target="/ppt/slideLayouts/slideLayout1.xml" Id="Rdcaf6303942f4c1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f6303942f4c1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c6669614f4f18" /><Relationship Type="http://schemas.openxmlformats.org/officeDocument/2006/relationships/notesSlide" Target="/ppt/notesSlides/notesSlide1.xml" Id="R5302e091e82a4e5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3e569416240d3" /><Relationship Type="http://schemas.openxmlformats.org/officeDocument/2006/relationships/notesSlide" Target="/ppt/notesSlides/notesSlide10.xml" Id="Rc2400747c323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0a20597564b1f" /><Relationship Type="http://schemas.openxmlformats.org/officeDocument/2006/relationships/notesSlide" Target="/ppt/notesSlides/notesSlide2.xml" Id="R5a604c5ca48c42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dac683bfd44a2" /><Relationship Type="http://schemas.openxmlformats.org/officeDocument/2006/relationships/notesSlide" Target="/ppt/notesSlides/notesSlide3.xml" Id="R05904e69372c47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5c141bc1f41d2" /><Relationship Type="http://schemas.openxmlformats.org/officeDocument/2006/relationships/notesSlide" Target="/ppt/notesSlides/notesSlide4.xml" Id="R2d333a75467e42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4e640c7c04777" /><Relationship Type="http://schemas.openxmlformats.org/officeDocument/2006/relationships/notesSlide" Target="/ppt/notesSlides/notesSlide5.xml" Id="R35f4e162d1404e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6ccab48344e46" /><Relationship Type="http://schemas.openxmlformats.org/officeDocument/2006/relationships/notesSlide" Target="/ppt/notesSlides/notesSlide6.xml" Id="R4b7aa443e5504e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47e9b156d40a0" /><Relationship Type="http://schemas.openxmlformats.org/officeDocument/2006/relationships/notesSlide" Target="/ppt/notesSlides/notesSlide7.xml" Id="Rf0a24c344f6d4d9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bfa37067f45dc" /><Relationship Type="http://schemas.openxmlformats.org/officeDocument/2006/relationships/notesSlide" Target="/ppt/notesSlides/notesSlide8.xml" Id="R2cacd62a94944de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31002b0d0494c" /><Relationship Type="http://schemas.openxmlformats.org/officeDocument/2006/relationships/notesSlide" Target="/ppt/notesSlides/notesSlide9.xml" Id="R40c15a4632b746f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ecorative-cover-strip">
            <a:extLst xmlns:a="http://schemas.openxmlformats.org/drawingml/2006/main">
              <a:ext uri="{FF2B5EF4-FFF2-40B4-BE49-F238E27FC236}">
                <a16:creationId xmlns:a16="http://schemas.microsoft.com/office/drawing/2014/main" id="{DAAAA853-3E63-4553-B375-1CD0F431C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6B51"/>
          </a:solidFill>
          <a:ln xmlns:a="http://schemas.openxmlformats.org/drawingml/2006/main" w="0">
            <a:solidFill>
              <a:srgbClr val="1F6B51"/>
            </a:solidFill>
            <a:prstDash val="solid"/>
          </a:ln>
        </p:spPr>
      </p:sp>
      <p:sp>
        <p:nvSpPr>
          <p:cNvPr id="2" name="cover-eyebrow">
            <a:extLst xmlns:a="http://schemas.openxmlformats.org/drawingml/2006/main">
              <a:ext uri="{FF2B5EF4-FFF2-40B4-BE49-F238E27FC236}">
                <a16:creationId xmlns:a16="http://schemas.microsoft.com/office/drawing/2014/main" id="{9EDB9BBF-C664-401E-BAB4-7471241EA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HARU UTILS TEMPLATE</a:t>
            </a:r>
          </a:p>
        </p:txBody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8C4B7CCD-6DFD-431F-89C7-808F94BB4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47800"/>
            <a:ext cx="7334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850" b="1">
                <a:solidFill>
                  <a:srgbClr val="17231E"/>
                </a:solidFill>
              </a:defRPr>
            </a:pPr>
            <a:r>
              <a:rPr sz="5850" b="1">
                <a:solidFill>
                  <a:srgbClr val="17231E"/>
                </a:solidFill>
              </a:rPr>
              <a:t>투자 피치덱</a:t>
            </a:r>
          </a:p>
        </p:txBody>
      </p:sp>
      <p:sp>
        <p:nvSpPr>
          <p:cNvPr id="4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AE5BC8D7-06E2-40CE-B434-3CF9AC92B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52700"/>
            <a:ext cx="7048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66736D"/>
                </a:solidFill>
              </a:defRPr>
            </a:pPr>
            <a:r>
              <a:rPr sz="2400" b="0">
                <a:solidFill>
                  <a:srgbClr val="66736D"/>
                </a:solidFill>
              </a:rPr>
              <a:t>고객 문제에서 투자 요청까지 10장으로 연결하는 편집 가능한 템플릿</a:t>
            </a:r>
          </a:p>
        </p:txBody>
      </p:sp>
      <p:sp>
        <p:nvSpPr>
          <p:cNvPr id="5" name="cover-meta">
            <a:extLst xmlns:a="http://schemas.openxmlformats.org/drawingml/2006/main">
              <a:ext uri="{FF2B5EF4-FFF2-40B4-BE49-F238E27FC236}">
                <a16:creationId xmlns:a16="http://schemas.microsoft.com/office/drawing/2014/main" id="{5F030579-9A09-408F-8A2C-76FC3AF5D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10000"/>
            <a:ext cx="71247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DC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231E"/>
                </a:solidFill>
              </a:defRPr>
            </a:pPr>
            <a:r>
              <a:rPr sz="1800" b="0">
                <a:solidFill>
                  <a:srgbClr val="17231E"/>
                </a:solidFill>
              </a:rPr>
              <a:t>[회사명] · [라운드] · [발표자] · [기준일]</a:t>
            </a:r>
          </a:p>
        </p:txBody>
      </p:sp>
      <p:sp>
        <p:nvSpPr>
          <p:cNvPr id="6" name="accessibility-summary">
            <a:extLst xmlns:a="http://schemas.openxmlformats.org/drawingml/2006/main">
              <a:ext uri="{FF2B5EF4-FFF2-40B4-BE49-F238E27FC236}">
                <a16:creationId xmlns:a16="http://schemas.microsoft.com/office/drawing/2014/main" id="{0AB2854E-8F20-4252-8A67-55233100B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05350"/>
            <a:ext cx="71247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F6B51"/>
                </a:solidFill>
              </a:defRPr>
            </a:pPr>
            <a:r>
              <a:rPr sz="1650" b="0">
                <a:solidFill>
                  <a:srgbClr val="1F6B51"/>
                </a:solidFill>
              </a:rPr>
              <a:t>문제·시장·제품·검증·경제성·실행력·요청을 하나의 투자 논리로 연결합니다.</a:t>
            </a:r>
          </a:p>
        </p:txBody>
      </p:sp>
      <p:sp>
        <p:nvSpPr>
          <p:cNvPr id="7" name="decorative-cover-orbit">
            <a:extLst xmlns:a="http://schemas.openxmlformats.org/drawingml/2006/main">
              <a:ext uri="{FF2B5EF4-FFF2-40B4-BE49-F238E27FC236}">
                <a16:creationId xmlns:a16="http://schemas.microsoft.com/office/drawing/2014/main" id="{AC63A0F0-1AE5-49AF-9486-20E72CB97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876300"/>
            <a:ext cx="2343150" cy="2343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19050">
            <a:solidFill>
              <a:srgbClr val="C9DFD0"/>
            </a:solidFill>
            <a:prstDash val="solid"/>
          </a:ln>
        </p:spPr>
      </p:sp>
      <p:sp>
        <p:nvSpPr>
          <p:cNvPr id="8" name="cover-brand-u">
            <a:extLst xmlns:a="http://schemas.openxmlformats.org/drawingml/2006/main">
              <a:ext uri="{FF2B5EF4-FFF2-40B4-BE49-F238E27FC236}">
                <a16:creationId xmlns:a16="http://schemas.microsoft.com/office/drawing/2014/main" id="{EB696A3E-CDE9-4C98-B1D5-B2EE3AC6F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1181100"/>
            <a:ext cx="135255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0" b="1">
                <a:solidFill>
                  <a:srgbClr val="1F4A3E"/>
                </a:solidFill>
              </a:defRPr>
            </a:pPr>
            <a:r>
              <a:rPr sz="11250" b="1">
                <a:solidFill>
                  <a:srgbClr val="1F4A3E"/>
                </a:solidFill>
              </a:rPr>
              <a:t>U</a:t>
            </a:r>
          </a:p>
        </p:txBody>
      </p:sp>
      <p:sp>
        <p:nvSpPr>
          <p:cNvPr id="9" name="cover-tagline">
            <a:extLst xmlns:a="http://schemas.openxmlformats.org/drawingml/2006/main">
              <a:ext uri="{FF2B5EF4-FFF2-40B4-BE49-F238E27FC236}">
                <a16:creationId xmlns:a16="http://schemas.microsoft.com/office/drawing/2014/main" id="{2DF74EC5-0316-4093-9427-ED1E0B8AC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562350"/>
            <a:ext cx="2114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1F6B51"/>
                </a:solidFill>
              </a:defRPr>
            </a:pPr>
            <a:r>
              <a:rPr sz="2400" b="1">
                <a:solidFill>
                  <a:srgbClr val="1F6B51"/>
                </a:solidFill>
              </a:rPr>
              <a:t>결론 먼저</a:t>
            </a:r>
          </a:p>
          <a:p xmlns:a="http://schemas.openxmlformats.org/drawingml/2006/main">
            <a:pPr algn="ctr">
              <a:defRPr sz="2400" b="1">
                <a:solidFill>
                  <a:srgbClr val="1F6B51"/>
                </a:solidFill>
              </a:defRPr>
            </a:pPr>
            <a:r>
              <a:rPr sz="2400" b="1">
                <a:solidFill>
                  <a:srgbClr val="1F6B51"/>
                </a:solidFill>
              </a:rPr>
              <a:t>다음 행동까지</a:t>
            </a:r>
          </a:p>
        </p:txBody>
      </p:sp>
      <p:sp>
        <p:nvSpPr>
          <p:cNvPr id="10" name="cover-version">
            <a:extLst xmlns:a="http://schemas.openxmlformats.org/drawingml/2006/main">
              <a:ext uri="{FF2B5EF4-FFF2-40B4-BE49-F238E27FC236}">
                <a16:creationId xmlns:a16="http://schemas.microsoft.com/office/drawing/2014/main" id="{BE5F0528-4754-4A70-8613-11811B797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962650"/>
            <a:ext cx="609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문서명 · 작성자 · YYYY.MM.DD · v0.1</a:t>
            </a:r>
          </a:p>
        </p:txBody>
      </p:sp>
      <p:sp>
        <p:nvSpPr>
          <p:cNvPr id="11" name="haru-utils-mark">
            <a:extLst xmlns:a="http://schemas.openxmlformats.org/drawingml/2006/main">
              <a:ext uri="{FF2B5EF4-FFF2-40B4-BE49-F238E27FC236}">
                <a16:creationId xmlns:a16="http://schemas.microsoft.com/office/drawing/2014/main" id="{27B2FFE4-57DA-45B0-90C0-7A0060BF4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58674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1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AD3660C-DAF5-47E3-A6EC-F74F6FB29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960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47952782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5307FEDE-D296-4EF7-9F71-C77AF2AD2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09 · ASK &amp; NEXT STEP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5117936-1BF3-4F89-AADC-17B4BC6C6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231E"/>
                </a:solidFill>
              </a:defRPr>
            </a:pPr>
            <a:r>
              <a:rPr sz="3525" b="1">
                <a:solidFill>
                  <a:srgbClr val="17231E"/>
                </a:solidFill>
              </a:rPr>
              <a:t>18개월 실행과 세 가지 검증을 요청합니다</a:t>
            </a:r>
          </a:p>
        </p:txBody>
      </p:sp>
      <p:sp>
        <p:nvSpPr>
          <p:cNvPr id="3" name="haru-utils-mark">
            <a:extLst xmlns:a="http://schemas.openxmlformats.org/drawingml/2006/main">
              <a:ext uri="{FF2B5EF4-FFF2-40B4-BE49-F238E27FC236}">
                <a16:creationId xmlns:a16="http://schemas.microsoft.com/office/drawing/2014/main" id="{61CC16AD-1C5B-4143-AC1F-E667A015D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77575" y="4286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decorative-header-rule">
            <a:extLst xmlns:a="http://schemas.openxmlformats.org/drawingml/2006/main">
              <a:ext uri="{FF2B5EF4-FFF2-40B4-BE49-F238E27FC236}">
                <a16:creationId xmlns:a16="http://schemas.microsoft.com/office/drawing/2014/main" id="{0B8B6E4F-ABB2-4E60-A24C-E3450E429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5" name="accessibility-summary">
            <a:extLst xmlns:a="http://schemas.openxmlformats.org/drawingml/2006/main">
              <a:ext uri="{FF2B5EF4-FFF2-40B4-BE49-F238E27FC236}">
                <a16:creationId xmlns:a16="http://schemas.microsoft.com/office/drawing/2014/main" id="{D81F2820-7C3F-46E1-A57F-5D19015E2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필요한 금액·용도·런웨이·이번 미팅의 다음 행동을 한 화면에 명확히 요청합니다.</a:t>
            </a:r>
          </a:p>
        </p:txBody>
      </p:sp>
      <p:sp>
        <p:nvSpPr>
          <p:cNvPr id="6" name="ask-amount">
            <a:extLst xmlns:a="http://schemas.openxmlformats.org/drawingml/2006/main">
              <a:ext uri="{FF2B5EF4-FFF2-40B4-BE49-F238E27FC236}">
                <a16:creationId xmlns:a16="http://schemas.microsoft.com/office/drawing/2014/main" id="{9F4427DE-0B51-420D-A3D2-A8197405C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52650"/>
            <a:ext cx="4286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1F6B51"/>
                </a:solidFill>
              </a:defRPr>
            </a:pPr>
            <a:r>
              <a:rPr sz="4650" b="1">
                <a:solidFill>
                  <a:srgbClr val="1F6B51"/>
                </a:solidFill>
              </a:rPr>
              <a:t>[요청 금액]</a:t>
            </a:r>
          </a:p>
        </p:txBody>
      </p:sp>
      <p:sp>
        <p:nvSpPr>
          <p:cNvPr id="7" name="ask-round">
            <a:extLst xmlns:a="http://schemas.openxmlformats.org/drawingml/2006/main">
              <a:ext uri="{FF2B5EF4-FFF2-40B4-BE49-F238E27FC236}">
                <a16:creationId xmlns:a16="http://schemas.microsoft.com/office/drawing/2014/main" id="{FF046125-085A-4FCB-802E-777F4F262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7180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17231E"/>
                </a:solidFill>
              </a:defRPr>
            </a:pPr>
            <a:r>
              <a:rPr sz="2250" b="0">
                <a:solidFill>
                  <a:srgbClr val="17231E"/>
                </a:solidFill>
              </a:rPr>
              <a:t>[샘플] Seed 15억 원 · 18개월 런웨이</a:t>
            </a:r>
          </a:p>
        </p:txBody>
      </p:sp>
      <p:sp>
        <p:nvSpPr>
          <p:cNvPr id="8" name="proof-title">
            <a:extLst xmlns:a="http://schemas.openxmlformats.org/drawingml/2006/main">
              <a:ext uri="{FF2B5EF4-FFF2-40B4-BE49-F238E27FC236}">
                <a16:creationId xmlns:a16="http://schemas.microsoft.com/office/drawing/2014/main" id="{5F125B00-E0C9-4AE3-B633-5A51BE5C2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4810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7231E"/>
                </a:solidFill>
              </a:defRPr>
            </a:pPr>
            <a:r>
              <a:rPr sz="2400" b="1">
                <a:solidFill>
                  <a:srgbClr val="17231E"/>
                </a:solidFill>
              </a:rPr>
              <a:t>검증할 세 가지</a:t>
            </a:r>
          </a:p>
        </p:txBody>
      </p:sp>
      <p:sp>
        <p:nvSpPr>
          <p:cNvPr id="9" name="proof-list">
            <a:extLst xmlns:a="http://schemas.openxmlformats.org/drawingml/2006/main">
              <a:ext uri="{FF2B5EF4-FFF2-40B4-BE49-F238E27FC236}">
                <a16:creationId xmlns:a16="http://schemas.microsoft.com/office/drawing/2014/main" id="{772043C7-3732-4B11-BBFC-1D8ECC1F1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00550"/>
            <a:ext cx="5524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66736D"/>
                </a:solidFill>
              </a:defRPr>
            </a:pPr>
            <a:r>
              <a:rPr sz="1950" b="0">
                <a:solidFill>
                  <a:srgbClr val="66736D"/>
                </a:solidFill>
              </a:rPr>
              <a:t>① 재방문과 작업 연결의 제품-시장 적합성</a:t>
            </a:r>
          </a:p>
          <a:p xmlns:a="http://schemas.openxmlformats.org/drawingml/2006/main">
            <a:pPr algn="l">
              <a:defRPr sz="1950" b="0">
                <a:solidFill>
                  <a:srgbClr val="66736D"/>
                </a:solidFill>
              </a:defRPr>
            </a:pPr>
            <a:r>
              <a:rPr sz="1950" b="0">
                <a:solidFill>
                  <a:srgbClr val="66736D"/>
                </a:solidFill>
              </a:rPr>
              <a:t>② 팀 단위 유료 전환과 순매출 유지</a:t>
            </a:r>
          </a:p>
          <a:p xmlns:a="http://schemas.openxmlformats.org/drawingml/2006/main">
            <a:pPr algn="l">
              <a:defRPr sz="1950" b="0">
                <a:solidFill>
                  <a:srgbClr val="66736D"/>
                </a:solidFill>
              </a:defRPr>
            </a:pPr>
            <a:r>
              <a:rPr sz="1950" b="0">
                <a:solidFill>
                  <a:srgbClr val="66736D"/>
                </a:solidFill>
              </a:rPr>
              <a:t>③ 콘텐츠·신뢰 운영의 확장 가능한 원가 구조</a:t>
            </a:r>
          </a:p>
        </p:txBody>
      </p:sp>
      <p:sp>
        <p:nvSpPr>
          <p:cNvPr id="10" name="decorative-next-step-panel">
            <a:extLst xmlns:a="http://schemas.openxmlformats.org/drawingml/2006/main">
              <a:ext uri="{FF2B5EF4-FFF2-40B4-BE49-F238E27FC236}">
                <a16:creationId xmlns:a16="http://schemas.microsoft.com/office/drawing/2014/main" id="{4C636472-1C2C-4C0D-BE8A-53F295A26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057400"/>
            <a:ext cx="4057650" cy="3619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</p:sp>
      <p:sp>
        <p:nvSpPr>
          <p:cNvPr id="11" name="next-step-label">
            <a:extLst xmlns:a="http://schemas.openxmlformats.org/drawingml/2006/main">
              <a:ext uri="{FF2B5EF4-FFF2-40B4-BE49-F238E27FC236}">
                <a16:creationId xmlns:a16="http://schemas.microsoft.com/office/drawing/2014/main" id="{697FA968-6405-46EA-BEE4-65A8E10F8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343150"/>
            <a:ext cx="3390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0B8"/>
                </a:solidFill>
              </a:defRPr>
            </a:pPr>
            <a:r>
              <a:rPr sz="1650" b="1">
                <a:solidFill>
                  <a:srgbClr val="FFF0B8"/>
                </a:solidFill>
              </a:rPr>
              <a:t>NEXT STEP</a:t>
            </a:r>
          </a:p>
        </p:txBody>
      </p:sp>
      <p:sp>
        <p:nvSpPr>
          <p:cNvPr id="12" name="next-decision">
            <a:extLst xmlns:a="http://schemas.openxmlformats.org/drawingml/2006/main">
              <a:ext uri="{FF2B5EF4-FFF2-40B4-BE49-F238E27FC236}">
                <a16:creationId xmlns:a16="http://schemas.microsoft.com/office/drawing/2014/main" id="{0B67BAF7-1C58-45C7-AD68-8CC72CBD3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952750"/>
            <a:ext cx="33909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[의사결정]</a:t>
            </a:r>
          </a:p>
          <a:p xmlns:a="http://schemas.openxmlformats.org/drawingml/2006/main">
            <a:pPr algn="ctr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투자 검토 계속 여부</a:t>
            </a:r>
          </a:p>
        </p:txBody>
      </p:sp>
      <p:sp>
        <p:nvSpPr>
          <p:cNvPr id="13" name="next-owner-date">
            <a:extLst xmlns:a="http://schemas.openxmlformats.org/drawingml/2006/main">
              <a:ext uri="{FF2B5EF4-FFF2-40B4-BE49-F238E27FC236}">
                <a16:creationId xmlns:a16="http://schemas.microsoft.com/office/drawing/2014/main" id="{1A449A2D-636E-4900-B382-D8221D1DC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4210050"/>
            <a:ext cx="33909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0">
                <a:solidFill>
                  <a:srgbClr val="DCE9E1"/>
                </a:solidFill>
              </a:defRPr>
            </a:pPr>
            <a:r>
              <a:rPr sz="1800" b="0">
                <a:solidFill>
                  <a:srgbClr val="DCE9E1"/>
                </a:solidFill>
              </a:rPr>
              <a:t>[책임자]  [완료일]</a:t>
            </a:r>
          </a:p>
          <a:p xmlns:a="http://schemas.openxmlformats.org/drawingml/2006/main">
            <a:pPr algn="ctr">
              <a:defRPr sz="1800" b="0">
                <a:solidFill>
                  <a:srgbClr val="DCE9E1"/>
                </a:solidFill>
              </a:defRPr>
            </a:pPr>
            <a:r>
              <a:rPr sz="1800" b="0">
                <a:solidFill>
                  <a:srgbClr val="DCE9E1"/>
                </a:solidFill>
              </a:rPr>
              <a:t>[데이터룸·후속 미팅 링크]</a:t>
            </a:r>
          </a:p>
        </p:txBody>
      </p:sp>
      <p:sp>
        <p:nvSpPr>
          <p:cNvPr id="14" name="deck-usage-check">
            <a:extLst xmlns:a="http://schemas.openxmlformats.org/drawingml/2006/main">
              <a:ext uri="{FF2B5EF4-FFF2-40B4-BE49-F238E27FC236}">
                <a16:creationId xmlns:a16="http://schemas.microsoft.com/office/drawing/2014/main" id="{03553712-2293-4E74-A669-4ECC504FC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00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F6B51"/>
                </a:solidFill>
              </a:defRPr>
            </a:pPr>
            <a:r>
              <a:rPr sz="1425" b="1">
                <a:solidFill>
                  <a:srgbClr val="1F6B51"/>
                </a:solidFill>
              </a:rPr>
              <a:t>완료 전 체크 · 제목 ≥35pt · 본문 ≥16pt · 샘플 수치 교체 · 출처·기준일 확인</a:t>
            </a:r>
          </a:p>
        </p:txBody>
      </p:sp>
      <p:sp>
        <p:nvSpPr>
          <p:cNvPr id="15" name="decorative-footer-rule">
            <a:extLst xmlns:a="http://schemas.openxmlformats.org/drawingml/2006/main">
              <a:ext uri="{FF2B5EF4-FFF2-40B4-BE49-F238E27FC236}">
                <a16:creationId xmlns:a16="http://schemas.microsoft.com/office/drawing/2014/main" id="{A1615B95-DB84-4EC2-A89D-5ED1ADD76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1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54657934-D23D-412A-B503-A75220654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9938E"/>
                </a:solidFill>
              </a:defRPr>
            </a:pPr>
            <a:r>
              <a:rPr sz="12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1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3321C83-0AF7-4A24-8F40-4042440FC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960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97840816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111ED9F0-1B8A-4699-981A-E623E8EFF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01 · INVESTMENT THESIS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51BD1B7-E900-4483-B697-A48949E9B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231E"/>
                </a:solidFill>
              </a:defRPr>
            </a:pPr>
            <a:r>
              <a:rPr sz="3525" b="1">
                <a:solidFill>
                  <a:srgbClr val="17231E"/>
                </a:solidFill>
              </a:rPr>
              <a:t>반복 업무의 준비 시간을 절반으로 줄입니다</a:t>
            </a:r>
          </a:p>
        </p:txBody>
      </p:sp>
      <p:sp>
        <p:nvSpPr>
          <p:cNvPr id="3" name="haru-utils-mark">
            <a:extLst xmlns:a="http://schemas.openxmlformats.org/drawingml/2006/main">
              <a:ext uri="{FF2B5EF4-FFF2-40B4-BE49-F238E27FC236}">
                <a16:creationId xmlns:a16="http://schemas.microsoft.com/office/drawing/2014/main" id="{7DA290E3-70CC-4062-A358-0814B3ECF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77575" y="4286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decorative-header-rule">
            <a:extLst xmlns:a="http://schemas.openxmlformats.org/drawingml/2006/main">
              <a:ext uri="{FF2B5EF4-FFF2-40B4-BE49-F238E27FC236}">
                <a16:creationId xmlns:a16="http://schemas.microsoft.com/office/drawing/2014/main" id="{FAE20886-901B-483A-BD2F-95C665851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5" name="accessibility-summary">
            <a:extLst xmlns:a="http://schemas.openxmlformats.org/drawingml/2006/main">
              <a:ext uri="{FF2B5EF4-FFF2-40B4-BE49-F238E27FC236}">
                <a16:creationId xmlns:a16="http://schemas.microsoft.com/office/drawing/2014/main" id="{09DF2B4E-004E-43EE-8DA1-5F5A9D05E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누구의 어떤 문제를 어떤 방식으로 해결하며 왜 지금 투자할 가치가 있는지 한 문장으로 제시합니다.</a:t>
            </a:r>
          </a:p>
        </p:txBody>
      </p:sp>
      <p:sp>
        <p:nvSpPr>
          <p:cNvPr id="6" name="section-label-한 줄 투자 논리">
            <a:extLst xmlns:a="http://schemas.openxmlformats.org/drawingml/2006/main">
              <a:ext uri="{FF2B5EF4-FFF2-40B4-BE49-F238E27FC236}">
                <a16:creationId xmlns:a16="http://schemas.microsoft.com/office/drawing/2014/main" id="{5D895C61-9C99-47CE-B71C-9F86C4A9C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00250"/>
            <a:ext cx="18097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한 줄 투자 논리</a:t>
            </a:r>
          </a:p>
        </p:txBody>
      </p:sp>
      <p:sp>
        <p:nvSpPr>
          <p:cNvPr id="7" name="thesis-statement">
            <a:extLst xmlns:a="http://schemas.openxmlformats.org/drawingml/2006/main">
              <a:ext uri="{FF2B5EF4-FFF2-40B4-BE49-F238E27FC236}">
                <a16:creationId xmlns:a16="http://schemas.microsoft.com/office/drawing/2014/main" id="{094C8302-F024-40A0-BE35-413495E7E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33650"/>
            <a:ext cx="78105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7231E"/>
                </a:solidFill>
              </a:defRPr>
            </a:pPr>
            <a:r>
              <a:rPr sz="2400" b="1">
                <a:solidFill>
                  <a:srgbClr val="17231E"/>
                </a:solidFill>
              </a:rPr>
              <a:t>[샘플] 운영팀의 도구 탐색·검증 시간을 브라우저 안의 안전한 자동 흐름으로 바꿉니다.</a:t>
            </a:r>
          </a:p>
        </p:txBody>
      </p:sp>
      <p:sp>
        <p:nvSpPr>
          <p:cNvPr id="8" name="decorative-metric-[샘플] 준비 절감">
            <a:extLst xmlns:a="http://schemas.openxmlformats.org/drawingml/2006/main">
              <a:ext uri="{FF2B5EF4-FFF2-40B4-BE49-F238E27FC236}">
                <a16:creationId xmlns:a16="http://schemas.microsoft.com/office/drawing/2014/main" id="{588DDB7C-9864-4B0A-965A-A759A2483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23812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</p:sp>
      <p:sp>
        <p:nvSpPr>
          <p:cNvPr id="9" name="metric-value-[샘플] 준비 절감">
            <a:extLst xmlns:a="http://schemas.openxmlformats.org/drawingml/2006/main">
              <a:ext uri="{FF2B5EF4-FFF2-40B4-BE49-F238E27FC236}">
                <a16:creationId xmlns:a16="http://schemas.microsoft.com/office/drawing/2014/main" id="{6DCE91E8-93F8-4CA2-B1AF-E796C681F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52900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F6B51"/>
                </a:solidFill>
              </a:defRPr>
            </a:pPr>
            <a:r>
              <a:rPr sz="3150" b="1">
                <a:solidFill>
                  <a:srgbClr val="1F6B51"/>
                </a:solidFill>
              </a:rPr>
              <a:t>42%</a:t>
            </a:r>
          </a:p>
        </p:txBody>
      </p:sp>
      <p:sp>
        <p:nvSpPr>
          <p:cNvPr id="10" name="metric-label-[샘플] 준비 절감">
            <a:extLst xmlns:a="http://schemas.openxmlformats.org/drawingml/2006/main">
              <a:ext uri="{FF2B5EF4-FFF2-40B4-BE49-F238E27FC236}">
                <a16:creationId xmlns:a16="http://schemas.microsoft.com/office/drawing/2014/main" id="{B35FD92D-6CCE-4347-8F18-3810DEABB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667250"/>
            <a:ext cx="2038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F6B51"/>
                </a:solidFill>
              </a:defRPr>
            </a:pPr>
            <a:r>
              <a:rPr sz="1650" b="0">
                <a:solidFill>
                  <a:srgbClr val="1F6B51"/>
                </a:solidFill>
              </a:rPr>
              <a:t>[샘플] 준비 절감</a:t>
            </a:r>
          </a:p>
        </p:txBody>
      </p:sp>
      <p:sp>
        <p:nvSpPr>
          <p:cNvPr id="11" name="decorative-metric-[샘플] 주간 재사용">
            <a:extLst xmlns:a="http://schemas.openxmlformats.org/drawingml/2006/main">
              <a:ext uri="{FF2B5EF4-FFF2-40B4-BE49-F238E27FC236}">
                <a16:creationId xmlns:a16="http://schemas.microsoft.com/office/drawing/2014/main" id="{90ECDEA1-7411-4C99-8740-96ED286B5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4000500"/>
            <a:ext cx="23812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CF8"/>
          </a:solidFill>
          <a:ln xmlns:a="http://schemas.openxmlformats.org/drawingml/2006/main" w="0">
            <a:solidFill>
              <a:srgbClr val="DDECF8"/>
            </a:solidFill>
            <a:prstDash val="solid"/>
          </a:ln>
        </p:spPr>
      </p:sp>
      <p:sp>
        <p:nvSpPr>
          <p:cNvPr id="12" name="metric-value-[샘플] 주간 재사용">
            <a:extLst xmlns:a="http://schemas.openxmlformats.org/drawingml/2006/main">
              <a:ext uri="{FF2B5EF4-FFF2-40B4-BE49-F238E27FC236}">
                <a16:creationId xmlns:a16="http://schemas.microsoft.com/office/drawing/2014/main" id="{40B835D3-BB82-4187-AD45-7758FDEBB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4152900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315D72"/>
                </a:solidFill>
              </a:defRPr>
            </a:pPr>
            <a:r>
              <a:rPr sz="3150" b="1">
                <a:solidFill>
                  <a:srgbClr val="315D72"/>
                </a:solidFill>
              </a:rPr>
              <a:t>3.1×</a:t>
            </a:r>
          </a:p>
        </p:txBody>
      </p:sp>
      <p:sp>
        <p:nvSpPr>
          <p:cNvPr id="13" name="metric-label-[샘플] 주간 재사용">
            <a:extLst xmlns:a="http://schemas.openxmlformats.org/drawingml/2006/main">
              <a:ext uri="{FF2B5EF4-FFF2-40B4-BE49-F238E27FC236}">
                <a16:creationId xmlns:a16="http://schemas.microsoft.com/office/drawing/2014/main" id="{D7CC7FAB-FD25-475C-9626-6A8EC89CB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4667250"/>
            <a:ext cx="2038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315D72"/>
                </a:solidFill>
              </a:defRPr>
            </a:pPr>
            <a:r>
              <a:rPr sz="1650" b="0">
                <a:solidFill>
                  <a:srgbClr val="315D72"/>
                </a:solidFill>
              </a:rPr>
              <a:t>[샘플] 주간 재사용</a:t>
            </a:r>
          </a:p>
        </p:txBody>
      </p:sp>
      <p:sp>
        <p:nvSpPr>
          <p:cNvPr id="14" name="decorative-metric-설치·초기 비용">
            <a:extLst xmlns:a="http://schemas.openxmlformats.org/drawingml/2006/main">
              <a:ext uri="{FF2B5EF4-FFF2-40B4-BE49-F238E27FC236}">
                <a16:creationId xmlns:a16="http://schemas.microsoft.com/office/drawing/2014/main" id="{55CAE129-A4FB-403C-9D39-1C8A3BDA9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00500"/>
            <a:ext cx="23812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B8"/>
          </a:solidFill>
          <a:ln xmlns:a="http://schemas.openxmlformats.org/drawingml/2006/main" w="0">
            <a:solidFill>
              <a:srgbClr val="FFF0B8"/>
            </a:solidFill>
            <a:prstDash val="solid"/>
          </a:ln>
        </p:spPr>
      </p:sp>
      <p:sp>
        <p:nvSpPr>
          <p:cNvPr id="15" name="metric-value-설치·초기 비용">
            <a:extLst xmlns:a="http://schemas.openxmlformats.org/drawingml/2006/main">
              <a:ext uri="{FF2B5EF4-FFF2-40B4-BE49-F238E27FC236}">
                <a16:creationId xmlns:a16="http://schemas.microsoft.com/office/drawing/2014/main" id="{673B0E4E-DE45-415E-97D1-D9FE84052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152900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715917"/>
                </a:solidFill>
              </a:defRPr>
            </a:pPr>
            <a:r>
              <a:rPr sz="3150" b="1">
                <a:solidFill>
                  <a:srgbClr val="715917"/>
                </a:solidFill>
              </a:rPr>
              <a:t>₩0</a:t>
            </a:r>
          </a:p>
        </p:txBody>
      </p:sp>
      <p:sp>
        <p:nvSpPr>
          <p:cNvPr id="16" name="metric-label-설치·초기 비용">
            <a:extLst xmlns:a="http://schemas.openxmlformats.org/drawingml/2006/main">
              <a:ext uri="{FF2B5EF4-FFF2-40B4-BE49-F238E27FC236}">
                <a16:creationId xmlns:a16="http://schemas.microsoft.com/office/drawing/2014/main" id="{EF2D29E4-7FAB-4B3D-909E-7EE2A1299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667250"/>
            <a:ext cx="2038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715917"/>
                </a:solidFill>
              </a:defRPr>
            </a:pPr>
            <a:r>
              <a:rPr sz="1650" b="0">
                <a:solidFill>
                  <a:srgbClr val="715917"/>
                </a:solidFill>
              </a:rPr>
              <a:t>설치·초기 비용</a:t>
            </a:r>
          </a:p>
        </p:txBody>
      </p:sp>
      <p:sp>
        <p:nvSpPr>
          <p:cNvPr id="17" name="decorative-thesis-panel">
            <a:extLst xmlns:a="http://schemas.openxmlformats.org/drawingml/2006/main">
              <a:ext uri="{FF2B5EF4-FFF2-40B4-BE49-F238E27FC236}">
                <a16:creationId xmlns:a16="http://schemas.microsoft.com/office/drawing/2014/main" id="{55DEF3A4-369F-4757-BE24-94F591DB0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095500"/>
            <a:ext cx="228600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EB008B3-F159-4A47-A4B5-797DFD453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23812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0B8"/>
                </a:solidFill>
              </a:defRPr>
            </a:pPr>
            <a:r>
              <a:rPr sz="1650" b="1">
                <a:solidFill>
                  <a:srgbClr val="FFF0B8"/>
                </a:solidFill>
              </a:rPr>
              <a:t>WHY NOW</a:t>
            </a:r>
          </a:p>
        </p:txBody>
      </p:sp>
      <p:sp>
        <p:nvSpPr>
          <p:cNvPr id="19" name="why-now">
            <a:extLst xmlns:a="http://schemas.openxmlformats.org/drawingml/2006/main">
              <a:ext uri="{FF2B5EF4-FFF2-40B4-BE49-F238E27FC236}">
                <a16:creationId xmlns:a16="http://schemas.microsoft.com/office/drawing/2014/main" id="{6A35F0DD-BE5A-411E-83F3-939231595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009900"/>
            <a:ext cx="20193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안전한 반복</a:t>
            </a:r>
          </a:p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업무 경쟁력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EFEB67C-D589-474D-83F6-939FAEB7C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457700"/>
            <a:ext cx="17907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CFE2D7"/>
                </a:solidFill>
              </a:defRPr>
            </a:pPr>
            <a:r>
              <a:rPr sz="1425" b="0">
                <a:solidFill>
                  <a:srgbClr val="CFE2D7"/>
                </a:solidFill>
              </a:rPr>
              <a:t>[교체] 규제·기술</a:t>
            </a:r>
          </a:p>
          <a:p xmlns:a="http://schemas.openxmlformats.org/drawingml/2006/main">
            <a:pPr algn="ctr">
              <a:defRPr sz="1425" b="0">
                <a:solidFill>
                  <a:srgbClr val="CFE2D7"/>
                </a:solidFill>
              </a:defRPr>
            </a:pPr>
            <a:r>
              <a:rPr sz="1425" b="0">
                <a:solidFill>
                  <a:srgbClr val="CFE2D7"/>
                </a:solidFill>
              </a:rPr>
              <a:t>변화 근거</a:t>
            </a:r>
          </a:p>
        </p:txBody>
      </p:sp>
      <p:sp>
        <p:nvSpPr>
          <p:cNvPr id="21" name="decorative-footer-rule">
            <a:extLst xmlns:a="http://schemas.openxmlformats.org/drawingml/2006/main">
              <a:ext uri="{FF2B5EF4-FFF2-40B4-BE49-F238E27FC236}">
                <a16:creationId xmlns:a16="http://schemas.microsoft.com/office/drawing/2014/main" id="{C4D15E72-4F2E-47C7-B0D3-2B3ACCDB6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22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D6C3F7D5-D606-4358-8217-23988C97C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9938E"/>
                </a:solidFill>
              </a:defRPr>
            </a:pPr>
            <a:r>
              <a:rPr sz="12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23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09F7808-0659-4843-8D48-99E168E4C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960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06368808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00B31D59-F3D2-402A-8363-BD744DA2E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02 · CUSTOMER PROBLEM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ACA182E-C4E8-435A-9744-98C01F346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231E"/>
                </a:solidFill>
              </a:defRPr>
            </a:pPr>
            <a:r>
              <a:rPr sz="3525" b="1">
                <a:solidFill>
                  <a:srgbClr val="17231E"/>
                </a:solidFill>
              </a:rPr>
              <a:t>고객은 ‘준비와 검증’에 더 오래 씁니다</a:t>
            </a:r>
          </a:p>
        </p:txBody>
      </p:sp>
      <p:sp>
        <p:nvSpPr>
          <p:cNvPr id="3" name="haru-utils-mark">
            <a:extLst xmlns:a="http://schemas.openxmlformats.org/drawingml/2006/main">
              <a:ext uri="{FF2B5EF4-FFF2-40B4-BE49-F238E27FC236}">
                <a16:creationId xmlns:a16="http://schemas.microsoft.com/office/drawing/2014/main" id="{257F6BCD-5C15-426B-8FBE-188B6FAB8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77575" y="4286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decorative-header-rule">
            <a:extLst xmlns:a="http://schemas.openxmlformats.org/drawingml/2006/main">
              <a:ext uri="{FF2B5EF4-FFF2-40B4-BE49-F238E27FC236}">
                <a16:creationId xmlns:a16="http://schemas.microsoft.com/office/drawing/2014/main" id="{FF0F2263-581D-4897-9277-5CA32AA3F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5" name="accessibility-summary">
            <a:extLst xmlns:a="http://schemas.openxmlformats.org/drawingml/2006/main">
              <a:ext uri="{FF2B5EF4-FFF2-40B4-BE49-F238E27FC236}">
                <a16:creationId xmlns:a16="http://schemas.microsoft.com/office/drawing/2014/main" id="{0BCF43B6-A853-4CD0-8045-A69057EA7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고객이 반복해서 겪는 세 가지 문제와 현재 대안의 한계를 정량·정성 근거로 제시합니다.</a:t>
            </a:r>
          </a:p>
        </p:txBody>
      </p:sp>
      <p:sp>
        <p:nvSpPr>
          <p:cNvPr id="6" name="problem-size-title">
            <a:extLst xmlns:a="http://schemas.openxmlformats.org/drawingml/2006/main">
              <a:ext uri="{FF2B5EF4-FFF2-40B4-BE49-F238E27FC236}">
                <a16:creationId xmlns:a16="http://schemas.microsoft.com/office/drawing/2014/main" id="{FA247058-02AC-49A9-BAB1-3792EE131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47875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7231E"/>
                </a:solidFill>
              </a:defRPr>
            </a:pPr>
            <a:r>
              <a:rPr sz="2400" b="1">
                <a:solidFill>
                  <a:srgbClr val="17231E"/>
                </a:solidFill>
              </a:rPr>
              <a:t>문제의 크기</a:t>
            </a:r>
          </a:p>
        </p:txBody>
      </p:sp>
      <p:sp>
        <p:nvSpPr>
          <p:cNvPr id="7" name="problem-evidence">
            <a:extLst xmlns:a="http://schemas.openxmlformats.org/drawingml/2006/main">
              <a:ext uri="{FF2B5EF4-FFF2-40B4-BE49-F238E27FC236}">
                <a16:creationId xmlns:a16="http://schemas.microsoft.com/office/drawing/2014/main" id="{46CF03C2-D0A2-4369-B0A7-BB7A47C59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14600"/>
            <a:ext cx="314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[샘플] 운영 담당자 12명 인터뷰</a:t>
            </a:r>
          </a:p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공통 반복 손실</a:t>
            </a:r>
          </a:p>
        </p:txBody>
      </p:sp>
      <p:sp>
        <p:nvSpPr>
          <p:cNvPr id="8" name="decorative-metric-주간 도구 탐색·검증">
            <a:extLst xmlns:a="http://schemas.openxmlformats.org/drawingml/2006/main">
              <a:ext uri="{FF2B5EF4-FFF2-40B4-BE49-F238E27FC236}">
                <a16:creationId xmlns:a16="http://schemas.microsoft.com/office/drawing/2014/main" id="{212C3A49-C568-42C9-84C5-4ED1A0370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90900"/>
            <a:ext cx="28575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EBE5"/>
          </a:solidFill>
          <a:ln xmlns:a="http://schemas.openxmlformats.org/drawingml/2006/main" w="0">
            <a:solidFill>
              <a:srgbClr val="FFEBE5"/>
            </a:solidFill>
            <a:prstDash val="solid"/>
          </a:ln>
        </p:spPr>
      </p:sp>
      <p:sp>
        <p:nvSpPr>
          <p:cNvPr id="9" name="metric-value-주간 도구 탐색·검증">
            <a:extLst xmlns:a="http://schemas.openxmlformats.org/drawingml/2006/main">
              <a:ext uri="{FF2B5EF4-FFF2-40B4-BE49-F238E27FC236}">
                <a16:creationId xmlns:a16="http://schemas.microsoft.com/office/drawing/2014/main" id="{8B2FA00E-6B9A-4EC2-90CD-B84698FC6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43300"/>
            <a:ext cx="2514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9C533F"/>
                </a:solidFill>
              </a:defRPr>
            </a:pPr>
            <a:r>
              <a:rPr sz="3150" b="1">
                <a:solidFill>
                  <a:srgbClr val="9C533F"/>
                </a:solidFill>
              </a:rPr>
              <a:t>4.6시간</a:t>
            </a:r>
          </a:p>
        </p:txBody>
      </p:sp>
      <p:sp>
        <p:nvSpPr>
          <p:cNvPr id="10" name="metric-label-주간 도구 탐색·검증">
            <a:extLst xmlns:a="http://schemas.openxmlformats.org/drawingml/2006/main">
              <a:ext uri="{FF2B5EF4-FFF2-40B4-BE49-F238E27FC236}">
                <a16:creationId xmlns:a16="http://schemas.microsoft.com/office/drawing/2014/main" id="{C1F9A7D8-5D94-493C-A395-A3D3BF0DE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57650"/>
            <a:ext cx="2514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9C533F"/>
                </a:solidFill>
              </a:defRPr>
            </a:pPr>
            <a:r>
              <a:rPr sz="1650" b="0">
                <a:solidFill>
                  <a:srgbClr val="9C533F"/>
                </a:solidFill>
              </a:rPr>
              <a:t>주간 도구 탐색·검증</a:t>
            </a:r>
          </a:p>
        </p:txBody>
      </p:sp>
      <p:sp>
        <p:nvSpPr>
          <p:cNvPr id="11" name="decorative-metric-민감정보 공유 우려">
            <a:extLst xmlns:a="http://schemas.openxmlformats.org/drawingml/2006/main">
              <a:ext uri="{FF2B5EF4-FFF2-40B4-BE49-F238E27FC236}">
                <a16:creationId xmlns:a16="http://schemas.microsoft.com/office/drawing/2014/main" id="{95761DFD-5A73-4B31-BAEE-4A6798313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05350"/>
            <a:ext cx="28575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B8"/>
          </a:solidFill>
          <a:ln xmlns:a="http://schemas.openxmlformats.org/drawingml/2006/main" w="0">
            <a:solidFill>
              <a:srgbClr val="FFF0B8"/>
            </a:solidFill>
            <a:prstDash val="solid"/>
          </a:ln>
        </p:spPr>
      </p:sp>
      <p:sp>
        <p:nvSpPr>
          <p:cNvPr id="12" name="metric-value-민감정보 공유 우려">
            <a:extLst xmlns:a="http://schemas.openxmlformats.org/drawingml/2006/main">
              <a:ext uri="{FF2B5EF4-FFF2-40B4-BE49-F238E27FC236}">
                <a16:creationId xmlns:a16="http://schemas.microsoft.com/office/drawing/2014/main" id="{1E1331C8-192C-42CD-9745-CE4CFEA63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857750"/>
            <a:ext cx="2514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715917"/>
                </a:solidFill>
              </a:defRPr>
            </a:pPr>
            <a:r>
              <a:rPr sz="3150" b="1">
                <a:solidFill>
                  <a:srgbClr val="715917"/>
                </a:solidFill>
              </a:rPr>
              <a:t>31%</a:t>
            </a:r>
          </a:p>
        </p:txBody>
      </p:sp>
      <p:sp>
        <p:nvSpPr>
          <p:cNvPr id="13" name="metric-label-민감정보 공유 우려">
            <a:extLst xmlns:a="http://schemas.openxmlformats.org/drawingml/2006/main">
              <a:ext uri="{FF2B5EF4-FFF2-40B4-BE49-F238E27FC236}">
                <a16:creationId xmlns:a16="http://schemas.microsoft.com/office/drawing/2014/main" id="{E4A46C83-1AE9-4F2B-95B6-53BDD29C5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372100"/>
            <a:ext cx="2514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715917"/>
                </a:solidFill>
              </a:defRPr>
            </a:pPr>
            <a:r>
              <a:rPr sz="1650" b="0">
                <a:solidFill>
                  <a:srgbClr val="715917"/>
                </a:solidFill>
              </a:rPr>
              <a:t>민감정보 공유 우려</a:t>
            </a:r>
          </a:p>
        </p:txBody>
      </p:sp>
      <p:sp>
        <p:nvSpPr>
          <p:cNvPr id="14" name="problem-num-01">
            <a:extLst xmlns:a="http://schemas.openxmlformats.org/drawingml/2006/main">
              <a:ext uri="{FF2B5EF4-FFF2-40B4-BE49-F238E27FC236}">
                <a16:creationId xmlns:a16="http://schemas.microsoft.com/office/drawing/2014/main" id="{4D9ED46E-4F86-4EA3-89F8-820544886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11455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F6B51"/>
                </a:solidFill>
              </a:defRPr>
            </a:pPr>
            <a:r>
              <a:rPr sz="1800" b="1">
                <a:solidFill>
                  <a:srgbClr val="1F6B51"/>
                </a:solidFill>
              </a:rPr>
              <a:t>01</a:t>
            </a:r>
          </a:p>
        </p:txBody>
      </p:sp>
      <p:sp>
        <p:nvSpPr>
          <p:cNvPr id="15" name="problem-title-01">
            <a:extLst xmlns:a="http://schemas.openxmlformats.org/drawingml/2006/main">
              <a:ext uri="{FF2B5EF4-FFF2-40B4-BE49-F238E27FC236}">
                <a16:creationId xmlns:a16="http://schemas.microsoft.com/office/drawing/2014/main" id="{2604A609-0F02-48D0-A502-998EA05DC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11455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231E"/>
                </a:solidFill>
              </a:defRPr>
            </a:pPr>
            <a:r>
              <a:rPr sz="2550" b="1">
                <a:solidFill>
                  <a:srgbClr val="17231E"/>
                </a:solidFill>
              </a:rPr>
              <a:t>찾기</a:t>
            </a:r>
          </a:p>
        </p:txBody>
      </p:sp>
      <p:sp>
        <p:nvSpPr>
          <p:cNvPr id="16" name="problem-body-01">
            <a:extLst xmlns:a="http://schemas.openxmlformats.org/drawingml/2006/main">
              <a:ext uri="{FF2B5EF4-FFF2-40B4-BE49-F238E27FC236}">
                <a16:creationId xmlns:a16="http://schemas.microsoft.com/office/drawing/2014/main" id="{359961C7-14FD-40CC-8D0B-45634AF85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114550"/>
            <a:ext cx="400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검색 결과마다 입력 방식과 품질이 달라 재검증합니다.</a:t>
            </a:r>
          </a:p>
        </p:txBody>
      </p:sp>
      <p:sp>
        <p:nvSpPr>
          <p:cNvPr id="17" name="decorative-problem-rule-01">
            <a:extLst xmlns:a="http://schemas.openxmlformats.org/drawingml/2006/main">
              <a:ext uri="{FF2B5EF4-FFF2-40B4-BE49-F238E27FC236}">
                <a16:creationId xmlns:a16="http://schemas.microsoft.com/office/drawing/2014/main" id="{DDCF656E-855E-4AF1-B5AA-5D1278B52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952750"/>
            <a:ext cx="6629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18" name="problem-num-02">
            <a:extLst xmlns:a="http://schemas.openxmlformats.org/drawingml/2006/main">
              <a:ext uri="{FF2B5EF4-FFF2-40B4-BE49-F238E27FC236}">
                <a16:creationId xmlns:a16="http://schemas.microsoft.com/office/drawing/2014/main" id="{A9D73A5F-618D-4EF3-8421-CF8046797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31470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F6B51"/>
                </a:solidFill>
              </a:defRPr>
            </a:pPr>
            <a:r>
              <a:rPr sz="1800" b="1">
                <a:solidFill>
                  <a:srgbClr val="1F6B51"/>
                </a:solidFill>
              </a:rPr>
              <a:t>02</a:t>
            </a:r>
          </a:p>
        </p:txBody>
      </p:sp>
      <p:sp>
        <p:nvSpPr>
          <p:cNvPr id="19" name="problem-title-02">
            <a:extLst xmlns:a="http://schemas.openxmlformats.org/drawingml/2006/main">
              <a:ext uri="{FF2B5EF4-FFF2-40B4-BE49-F238E27FC236}">
                <a16:creationId xmlns:a16="http://schemas.microsoft.com/office/drawing/2014/main" id="{5769A5DC-FD09-4446-AE0B-62CD6AB43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3147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231E"/>
                </a:solidFill>
              </a:defRPr>
            </a:pPr>
            <a:r>
              <a:rPr sz="2550" b="1">
                <a:solidFill>
                  <a:srgbClr val="17231E"/>
                </a:solidFill>
              </a:rPr>
              <a:t>옮기기</a:t>
            </a:r>
          </a:p>
        </p:txBody>
      </p:sp>
      <p:sp>
        <p:nvSpPr>
          <p:cNvPr id="20" name="problem-body-02">
            <a:extLst xmlns:a="http://schemas.openxmlformats.org/drawingml/2006/main">
              <a:ext uri="{FF2B5EF4-FFF2-40B4-BE49-F238E27FC236}">
                <a16:creationId xmlns:a16="http://schemas.microsoft.com/office/drawing/2014/main" id="{B56BC4F6-4060-439C-A64A-5115973F2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314700"/>
            <a:ext cx="400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결과를 다음 도구로 복사하며 맥락과 옵션이 끊깁니다.</a:t>
            </a:r>
          </a:p>
        </p:txBody>
      </p:sp>
      <p:sp>
        <p:nvSpPr>
          <p:cNvPr id="21" name="decorative-problem-rule-02">
            <a:extLst xmlns:a="http://schemas.openxmlformats.org/drawingml/2006/main">
              <a:ext uri="{FF2B5EF4-FFF2-40B4-BE49-F238E27FC236}">
                <a16:creationId xmlns:a16="http://schemas.microsoft.com/office/drawing/2014/main" id="{FCBB7BA7-4CF7-4803-B294-29A1C0D46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152900"/>
            <a:ext cx="6629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22" name="problem-num-03">
            <a:extLst xmlns:a="http://schemas.openxmlformats.org/drawingml/2006/main">
              <a:ext uri="{FF2B5EF4-FFF2-40B4-BE49-F238E27FC236}">
                <a16:creationId xmlns:a16="http://schemas.microsoft.com/office/drawing/2014/main" id="{A7EEE141-BE5F-4D91-9517-6A1EB4042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51485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F6B51"/>
                </a:solidFill>
              </a:defRPr>
            </a:pPr>
            <a:r>
              <a:rPr sz="1800" b="1">
                <a:solidFill>
                  <a:srgbClr val="1F6B51"/>
                </a:solidFill>
              </a:rPr>
              <a:t>03</a:t>
            </a:r>
          </a:p>
        </p:txBody>
      </p:sp>
      <p:sp>
        <p:nvSpPr>
          <p:cNvPr id="23" name="problem-title-03">
            <a:extLst xmlns:a="http://schemas.openxmlformats.org/drawingml/2006/main">
              <a:ext uri="{FF2B5EF4-FFF2-40B4-BE49-F238E27FC236}">
                <a16:creationId xmlns:a16="http://schemas.microsoft.com/office/drawing/2014/main" id="{B5166A7E-0C38-4FBD-B5C5-DADB7EFA3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51485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231E"/>
                </a:solidFill>
              </a:defRPr>
            </a:pPr>
            <a:r>
              <a:rPr sz="2550" b="1">
                <a:solidFill>
                  <a:srgbClr val="17231E"/>
                </a:solidFill>
              </a:rPr>
              <a:t>신뢰</a:t>
            </a:r>
          </a:p>
        </p:txBody>
      </p:sp>
      <p:sp>
        <p:nvSpPr>
          <p:cNvPr id="24" name="problem-body-03">
            <a:extLst xmlns:a="http://schemas.openxmlformats.org/drawingml/2006/main">
              <a:ext uri="{FF2B5EF4-FFF2-40B4-BE49-F238E27FC236}">
                <a16:creationId xmlns:a16="http://schemas.microsoft.com/office/drawing/2014/main" id="{E0526919-1FEF-4869-91B3-CD1DE0A01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4514850"/>
            <a:ext cx="400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데이터가 어디에서 처리되는지 확인하기 어렵습니다.</a:t>
            </a:r>
          </a:p>
        </p:txBody>
      </p:sp>
      <p:sp>
        <p:nvSpPr>
          <p:cNvPr id="25" name="decorative-footer-rule">
            <a:extLst xmlns:a="http://schemas.openxmlformats.org/drawingml/2006/main">
              <a:ext uri="{FF2B5EF4-FFF2-40B4-BE49-F238E27FC236}">
                <a16:creationId xmlns:a16="http://schemas.microsoft.com/office/drawing/2014/main" id="{312F246F-60C7-407A-ABB4-6A5158381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2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9C41010E-53E8-449F-845B-297D7E907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9938E"/>
                </a:solidFill>
              </a:defRPr>
            </a:pPr>
            <a:r>
              <a:rPr sz="12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2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F30BF33-77D1-4FDB-B774-EAABAABAC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960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08375111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89605821-EFC6-4488-89DF-86BD31939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03 · MARKET &amp; ICP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DB24A6B-D268-421B-9F69-2B046E3CC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231E"/>
                </a:solidFill>
              </a:defRPr>
            </a:pPr>
            <a:r>
              <a:rPr sz="3525" b="1">
                <a:solidFill>
                  <a:srgbClr val="17231E"/>
                </a:solidFill>
              </a:rPr>
              <a:t>초기 고객은 보안 민감 반복업무 팀입니다</a:t>
            </a:r>
          </a:p>
        </p:txBody>
      </p:sp>
      <p:sp>
        <p:nvSpPr>
          <p:cNvPr id="3" name="haru-utils-mark">
            <a:extLst xmlns:a="http://schemas.openxmlformats.org/drawingml/2006/main">
              <a:ext uri="{FF2B5EF4-FFF2-40B4-BE49-F238E27FC236}">
                <a16:creationId xmlns:a16="http://schemas.microsoft.com/office/drawing/2014/main" id="{C2B3848E-8E3C-4066-99EE-6E33B51A9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77575" y="4286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decorative-header-rule">
            <a:extLst xmlns:a="http://schemas.openxmlformats.org/drawingml/2006/main">
              <a:ext uri="{FF2B5EF4-FFF2-40B4-BE49-F238E27FC236}">
                <a16:creationId xmlns:a16="http://schemas.microsoft.com/office/drawing/2014/main" id="{66844764-6C7E-4497-9F27-0B5458C25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5" name="accessibility-summary">
            <a:extLst xmlns:a="http://schemas.openxmlformats.org/drawingml/2006/main">
              <a:ext uri="{FF2B5EF4-FFF2-40B4-BE49-F238E27FC236}">
                <a16:creationId xmlns:a16="http://schemas.microsoft.com/office/drawing/2014/main" id="{5AA7C664-1BFD-461F-98ED-7AE231791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시장 크기 숫자보다 먼저 실제로 구매할 고객 집단과 진입 순서를 보여줍니다.</a:t>
            </a:r>
          </a:p>
        </p:txBody>
      </p:sp>
      <p:sp>
        <p:nvSpPr>
          <p:cNvPr id="6" name="section-label-이상적 고객">
            <a:extLst xmlns:a="http://schemas.openxmlformats.org/drawingml/2006/main">
              <a:ext uri="{FF2B5EF4-FFF2-40B4-BE49-F238E27FC236}">
                <a16:creationId xmlns:a16="http://schemas.microsoft.com/office/drawing/2014/main" id="{862C7342-6244-4CB1-B507-87AD463BD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09775"/>
            <a:ext cx="15240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이상적 고객</a:t>
            </a:r>
          </a:p>
        </p:txBody>
      </p:sp>
      <p:sp>
        <p:nvSpPr>
          <p:cNvPr id="7" name="icp-line">
            <a:extLst xmlns:a="http://schemas.openxmlformats.org/drawingml/2006/main">
              <a:ext uri="{FF2B5EF4-FFF2-40B4-BE49-F238E27FC236}">
                <a16:creationId xmlns:a16="http://schemas.microsoft.com/office/drawing/2014/main" id="{BEF1A17E-B358-49F8-B733-37DDF2CE8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33650"/>
            <a:ext cx="4857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7231E"/>
                </a:solidFill>
              </a:defRPr>
            </a:pPr>
            <a:r>
              <a:rPr sz="2400" b="1">
                <a:solidFill>
                  <a:srgbClr val="17231E"/>
                </a:solidFill>
              </a:rPr>
              <a:t>[샘플] 5~50명 개발·운영팀</a:t>
            </a:r>
          </a:p>
        </p:txBody>
      </p:sp>
      <p:sp>
        <p:nvSpPr>
          <p:cNvPr id="8" name="icp-detail">
            <a:extLst xmlns:a="http://schemas.openxmlformats.org/drawingml/2006/main">
              <a:ext uri="{FF2B5EF4-FFF2-40B4-BE49-F238E27FC236}">
                <a16:creationId xmlns:a16="http://schemas.microsoft.com/office/drawing/2014/main" id="{D4A555DE-6052-49ED-8713-85310DAD0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81350"/>
            <a:ext cx="4857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6736D"/>
                </a:solidFill>
              </a:defRPr>
            </a:pPr>
            <a:r>
              <a:rPr sz="1725" b="0">
                <a:solidFill>
                  <a:srgbClr val="66736D"/>
                </a:solidFill>
              </a:rPr>
              <a:t>주 3회 이상 반복 변환·검증을 하고</a:t>
            </a:r>
          </a:p>
          <a:p xmlns:a="http://schemas.openxmlformats.org/drawingml/2006/main">
            <a:pPr algn="l">
              <a:defRPr sz="1725" b="0">
                <a:solidFill>
                  <a:srgbClr val="66736D"/>
                </a:solidFill>
              </a:defRPr>
            </a:pPr>
            <a:r>
              <a:rPr sz="1725" b="0">
                <a:solidFill>
                  <a:srgbClr val="66736D"/>
                </a:solidFill>
              </a:rPr>
              <a:t>외부 파일 전송을 꺼리는 조직</a:t>
            </a:r>
          </a:p>
        </p:txBody>
      </p:sp>
      <p:sp>
        <p:nvSpPr>
          <p:cNvPr id="9" name="entry-title">
            <a:extLst xmlns:a="http://schemas.openxmlformats.org/drawingml/2006/main">
              <a:ext uri="{FF2B5EF4-FFF2-40B4-BE49-F238E27FC236}">
                <a16:creationId xmlns:a16="http://schemas.microsoft.com/office/drawing/2014/main" id="{132737B2-04EE-4A09-96DB-C3CED00D3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43400"/>
            <a:ext cx="152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F6B51"/>
                </a:solidFill>
              </a:defRPr>
            </a:pPr>
            <a:r>
              <a:rPr sz="2100" b="1">
                <a:solidFill>
                  <a:srgbClr val="1F6B51"/>
                </a:solidFill>
              </a:rPr>
              <a:t>진입 순서</a:t>
            </a:r>
          </a:p>
        </p:txBody>
      </p:sp>
      <p:sp>
        <p:nvSpPr>
          <p:cNvPr id="10" name="entry-flow">
            <a:extLst xmlns:a="http://schemas.openxmlformats.org/drawingml/2006/main">
              <a:ext uri="{FF2B5EF4-FFF2-40B4-BE49-F238E27FC236}">
                <a16:creationId xmlns:a16="http://schemas.microsoft.com/office/drawing/2014/main" id="{2A7DC095-7BD5-4824-A9C2-05C065E4D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10125"/>
            <a:ext cx="4857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7231E"/>
                </a:solidFill>
              </a:defRPr>
            </a:pPr>
            <a:r>
              <a:rPr sz="1800" b="0">
                <a:solidFill>
                  <a:srgbClr val="17231E"/>
                </a:solidFill>
              </a:rPr>
              <a:t>① 개인 무료 → ② 팀 표준 → ③ 업무 묶음</a:t>
            </a:r>
          </a:p>
        </p:txBody>
      </p:sp>
      <p:sp>
        <p:nvSpPr>
          <p:cNvPr id="11" name="decorative-market-0">
            <a:extLst xmlns:a="http://schemas.openxmlformats.org/drawingml/2006/main">
              <a:ext uri="{FF2B5EF4-FFF2-40B4-BE49-F238E27FC236}">
                <a16:creationId xmlns:a16="http://schemas.microsoft.com/office/drawing/2014/main" id="{5BD1C840-22D6-49E6-A0E9-2354D76D0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076450"/>
            <a:ext cx="3028950" cy="3028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DECF8"/>
          </a:solidFill>
          <a:ln xmlns:a="http://schemas.openxmlformats.org/drawingml/2006/main" w="0">
            <a:solidFill>
              <a:srgbClr val="DDECF8"/>
            </a:solidFill>
            <a:prstDash val="solid"/>
          </a:ln>
        </p:spPr>
      </p:sp>
      <p:sp>
        <p:nvSpPr>
          <p:cNvPr id="12" name="decorative-market-1">
            <a:extLst xmlns:a="http://schemas.openxmlformats.org/drawingml/2006/main">
              <a:ext uri="{FF2B5EF4-FFF2-40B4-BE49-F238E27FC236}">
                <a16:creationId xmlns:a16="http://schemas.microsoft.com/office/drawing/2014/main" id="{72CE4CDB-14F4-424F-93EF-F2ED35931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2486025"/>
            <a:ext cx="2209800" cy="2209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</p:sp>
      <p:sp>
        <p:nvSpPr>
          <p:cNvPr id="13" name="decorative-market-2">
            <a:extLst xmlns:a="http://schemas.openxmlformats.org/drawingml/2006/main">
              <a:ext uri="{FF2B5EF4-FFF2-40B4-BE49-F238E27FC236}">
                <a16:creationId xmlns:a16="http://schemas.microsoft.com/office/drawing/2014/main" id="{ABA37755-A229-479B-A54D-0A4A70FC8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7675" y="2905125"/>
            <a:ext cx="1371600" cy="1371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0B8"/>
          </a:solidFill>
          <a:ln xmlns:a="http://schemas.openxmlformats.org/drawingml/2006/main" w="0">
            <a:solidFill>
              <a:srgbClr val="FFF0B8"/>
            </a:solidFill>
            <a:prstDash val="solid"/>
          </a:ln>
        </p:spPr>
      </p:sp>
      <p:sp>
        <p:nvSpPr>
          <p:cNvPr id="14" name="market-som">
            <a:extLst xmlns:a="http://schemas.openxmlformats.org/drawingml/2006/main">
              <a:ext uri="{FF2B5EF4-FFF2-40B4-BE49-F238E27FC236}">
                <a16:creationId xmlns:a16="http://schemas.microsoft.com/office/drawing/2014/main" id="{AD8EA37D-E345-4670-ABEC-39EB66CD1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3305175"/>
            <a:ext cx="10668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715917"/>
                </a:solidFill>
              </a:defRPr>
            </a:pPr>
            <a:r>
              <a:rPr sz="1950" b="1">
                <a:solidFill>
                  <a:srgbClr val="715917"/>
                </a:solidFill>
              </a:rPr>
              <a:t>SOM</a:t>
            </a:r>
          </a:p>
          <a:p xmlns:a="http://schemas.openxmlformats.org/drawingml/2006/main">
            <a:pPr algn="ctr">
              <a:defRPr sz="1950" b="1">
                <a:solidFill>
                  <a:srgbClr val="715917"/>
                </a:solidFill>
              </a:defRPr>
            </a:pPr>
            <a:r>
              <a:rPr sz="1950" b="1">
                <a:solidFill>
                  <a:srgbClr val="715917"/>
                </a:solidFill>
              </a:rPr>
              <a:t>[샘플] 120억</a:t>
            </a:r>
          </a:p>
        </p:txBody>
      </p:sp>
      <p:sp>
        <p:nvSpPr>
          <p:cNvPr id="15" name="market-tam-label">
            <a:extLst xmlns:a="http://schemas.openxmlformats.org/drawingml/2006/main">
              <a:ext uri="{FF2B5EF4-FFF2-40B4-BE49-F238E27FC236}">
                <a16:creationId xmlns:a16="http://schemas.microsoft.com/office/drawing/2014/main" id="{2DF16BA6-7997-432C-A946-54437891F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38125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315D72"/>
                </a:solidFill>
              </a:defRPr>
            </a:pPr>
            <a:r>
              <a:rPr sz="1350" b="0">
                <a:solidFill>
                  <a:srgbClr val="315D72"/>
                </a:solidFill>
              </a:rPr>
              <a:t>TAM · 전체</a:t>
            </a:r>
          </a:p>
        </p:txBody>
      </p:sp>
      <p:sp>
        <p:nvSpPr>
          <p:cNvPr id="16" name="market-sam-label">
            <a:extLst xmlns:a="http://schemas.openxmlformats.org/drawingml/2006/main">
              <a:ext uri="{FF2B5EF4-FFF2-40B4-BE49-F238E27FC236}">
                <a16:creationId xmlns:a16="http://schemas.microsoft.com/office/drawing/2014/main" id="{5807BB6A-30C1-4CD3-AB64-67777C84D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72415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1F6B51"/>
                </a:solidFill>
              </a:defRPr>
            </a:pPr>
            <a:r>
              <a:rPr sz="1350" b="0">
                <a:solidFill>
                  <a:srgbClr val="1F6B51"/>
                </a:solidFill>
              </a:rPr>
              <a:t>SAM · 가능</a:t>
            </a:r>
          </a:p>
        </p:txBody>
      </p:sp>
      <p:sp>
        <p:nvSpPr>
          <p:cNvPr id="17" name="market-som-label">
            <a:extLst xmlns:a="http://schemas.openxmlformats.org/drawingml/2006/main">
              <a:ext uri="{FF2B5EF4-FFF2-40B4-BE49-F238E27FC236}">
                <a16:creationId xmlns:a16="http://schemas.microsoft.com/office/drawing/2014/main" id="{446BC571-BCFE-44CD-8F59-4BD02613C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06705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715917"/>
                </a:solidFill>
              </a:defRPr>
            </a:pPr>
            <a:r>
              <a:rPr sz="1350" b="0">
                <a:solidFill>
                  <a:srgbClr val="715917"/>
                </a:solidFill>
              </a:rPr>
              <a:t>SOM · 목표</a:t>
            </a:r>
          </a:p>
        </p:txBody>
      </p:sp>
      <p:sp>
        <p:nvSpPr>
          <p:cNvPr id="18" name="market-source-hint">
            <a:extLst xmlns:a="http://schemas.openxmlformats.org/drawingml/2006/main">
              <a:ext uri="{FF2B5EF4-FFF2-40B4-BE49-F238E27FC236}">
                <a16:creationId xmlns:a16="http://schemas.microsoft.com/office/drawing/2014/main" id="{8FCB4E3B-1697-4621-8321-8B39544BC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5600700"/>
            <a:ext cx="4152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66736D"/>
                </a:solidFill>
              </a:defRPr>
            </a:pPr>
            <a:r>
              <a:rPr sz="1500" b="0">
                <a:solidFill>
                  <a:srgbClr val="66736D"/>
                </a:solidFill>
              </a:rPr>
              <a:t>[교체] 계산식·단가·고객 수·출처를 발표자 노트에 기록</a:t>
            </a:r>
          </a:p>
        </p:txBody>
      </p:sp>
      <p:sp>
        <p:nvSpPr>
          <p:cNvPr id="19" name="decorative-footer-rule">
            <a:extLst xmlns:a="http://schemas.openxmlformats.org/drawingml/2006/main">
              <a:ext uri="{FF2B5EF4-FFF2-40B4-BE49-F238E27FC236}">
                <a16:creationId xmlns:a16="http://schemas.microsoft.com/office/drawing/2014/main" id="{C561DE3B-AEEB-41D7-BA28-17240D8A2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20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434AC86C-C657-4F15-91D3-521750AC9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9938E"/>
                </a:solidFill>
              </a:defRPr>
            </a:pPr>
            <a:r>
              <a:rPr sz="12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21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0C04F9B-1F1F-4519-A55B-6A6036D17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960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57053651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37133D6A-AEC1-4ADD-B9DE-8B65BF7F4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04 · PRODUCT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E2DF3E4-2014-46B5-A57C-A2996132C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231E"/>
                </a:solidFill>
              </a:defRPr>
            </a:pPr>
            <a:r>
              <a:rPr sz="3525" b="1">
                <a:solidFill>
                  <a:srgbClr val="17231E"/>
                </a:solidFill>
              </a:rPr>
              <a:t>붙여넣기 한 번으로 다음 작업까지 이어집니다</a:t>
            </a:r>
          </a:p>
        </p:txBody>
      </p:sp>
      <p:sp>
        <p:nvSpPr>
          <p:cNvPr id="3" name="haru-utils-mark">
            <a:extLst xmlns:a="http://schemas.openxmlformats.org/drawingml/2006/main">
              <a:ext uri="{FF2B5EF4-FFF2-40B4-BE49-F238E27FC236}">
                <a16:creationId xmlns:a16="http://schemas.microsoft.com/office/drawing/2014/main" id="{455C7B1E-3676-45A7-9F96-D1CE1C47B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77575" y="4286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decorative-header-rule">
            <a:extLst xmlns:a="http://schemas.openxmlformats.org/drawingml/2006/main">
              <a:ext uri="{FF2B5EF4-FFF2-40B4-BE49-F238E27FC236}">
                <a16:creationId xmlns:a16="http://schemas.microsoft.com/office/drawing/2014/main" id="{4EE8B3E4-6287-4635-9097-1041C90F6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5" name="accessibility-summary">
            <a:extLst xmlns:a="http://schemas.openxmlformats.org/drawingml/2006/main">
              <a:ext uri="{FF2B5EF4-FFF2-40B4-BE49-F238E27FC236}">
                <a16:creationId xmlns:a16="http://schemas.microsoft.com/office/drawing/2014/main" id="{547ECFEE-87D4-4F48-9532-0D696B0D5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제품의 핵심 사용 흐름과 경쟁 대안과 다른 신뢰 장치를 세 단계로 설명합니다.</a:t>
            </a:r>
          </a:p>
        </p:txBody>
      </p:sp>
      <p:sp>
        <p:nvSpPr>
          <p:cNvPr id="6" name="decorative-product-step-01">
            <a:extLst xmlns:a="http://schemas.openxmlformats.org/drawingml/2006/main">
              <a:ext uri="{FF2B5EF4-FFF2-40B4-BE49-F238E27FC236}">
                <a16:creationId xmlns:a16="http://schemas.microsoft.com/office/drawing/2014/main" id="{3925ECED-003B-4CE4-9EA1-0F8BC42F5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52650"/>
            <a:ext cx="3200400" cy="2552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7" name="product-num-01">
            <a:extLst xmlns:a="http://schemas.openxmlformats.org/drawingml/2006/main">
              <a:ext uri="{FF2B5EF4-FFF2-40B4-BE49-F238E27FC236}">
                <a16:creationId xmlns:a16="http://schemas.microsoft.com/office/drawing/2014/main" id="{7846EE6F-582C-4690-B009-0D9908A49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4315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F6B51"/>
                </a:solidFill>
              </a:defRPr>
            </a:pPr>
            <a:r>
              <a:rPr sz="1725" b="1">
                <a:solidFill>
                  <a:srgbClr val="1F6B51"/>
                </a:solidFill>
              </a:rPr>
              <a:t>01</a:t>
            </a:r>
          </a:p>
        </p:txBody>
      </p:sp>
      <p:sp>
        <p:nvSpPr>
          <p:cNvPr id="8" name="product-title-01">
            <a:extLst xmlns:a="http://schemas.openxmlformats.org/drawingml/2006/main">
              <a:ext uri="{FF2B5EF4-FFF2-40B4-BE49-F238E27FC236}">
                <a16:creationId xmlns:a16="http://schemas.microsoft.com/office/drawing/2014/main" id="{6F487B98-3777-4546-A423-4E0E9155D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00350"/>
            <a:ext cx="2743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31E"/>
                </a:solidFill>
              </a:defRPr>
            </a:pPr>
            <a:r>
              <a:rPr sz="3000" b="1">
                <a:solidFill>
                  <a:srgbClr val="17231E"/>
                </a:solidFill>
              </a:rPr>
              <a:t>감지</a:t>
            </a:r>
          </a:p>
        </p:txBody>
      </p:sp>
      <p:sp>
        <p:nvSpPr>
          <p:cNvPr id="9" name="product-body-01">
            <a:extLst xmlns:a="http://schemas.openxmlformats.org/drawingml/2006/main">
              <a:ext uri="{FF2B5EF4-FFF2-40B4-BE49-F238E27FC236}">
                <a16:creationId xmlns:a16="http://schemas.microsoft.com/office/drawing/2014/main" id="{111C538A-E796-4290-BAA8-FE659F1B6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48050"/>
            <a:ext cx="27432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66736D"/>
                </a:solidFill>
              </a:defRPr>
            </a:pPr>
            <a:r>
              <a:rPr sz="1950" b="0">
                <a:solidFill>
                  <a:srgbClr val="66736D"/>
                </a:solidFill>
              </a:rPr>
              <a:t>텍스트·JSON·URL·파일을</a:t>
            </a:r>
          </a:p>
          <a:p xmlns:a="http://schemas.openxmlformats.org/drawingml/2006/main">
            <a:pPr algn="l">
              <a:defRPr sz="1950" b="0">
                <a:solidFill>
                  <a:srgbClr val="66736D"/>
                </a:solidFill>
              </a:defRPr>
            </a:pPr>
            <a:r>
              <a:rPr sz="1950" b="0">
                <a:solidFill>
                  <a:srgbClr val="66736D"/>
                </a:solidFill>
              </a:rPr>
              <a:t>브라우저에서 판별</a:t>
            </a:r>
          </a:p>
        </p:txBody>
      </p:sp>
      <p:sp>
        <p:nvSpPr>
          <p:cNvPr id="10" name="decorative-product-step-02">
            <a:extLst xmlns:a="http://schemas.openxmlformats.org/drawingml/2006/main">
              <a:ext uri="{FF2B5EF4-FFF2-40B4-BE49-F238E27FC236}">
                <a16:creationId xmlns:a16="http://schemas.microsoft.com/office/drawing/2014/main" id="{83348F0B-FD04-457A-9E89-223D8AE34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152650"/>
            <a:ext cx="3200400" cy="2552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9525">
            <a:solidFill>
              <a:srgbClr val="BFD8C8"/>
            </a:solidFill>
            <a:prstDash val="solid"/>
          </a:ln>
        </p:spPr>
      </p:sp>
      <p:sp>
        <p:nvSpPr>
          <p:cNvPr id="11" name="product-num-02">
            <a:extLst xmlns:a="http://schemas.openxmlformats.org/drawingml/2006/main">
              <a:ext uri="{FF2B5EF4-FFF2-40B4-BE49-F238E27FC236}">
                <a16:creationId xmlns:a16="http://schemas.microsoft.com/office/drawing/2014/main" id="{A2B64B77-194A-4A44-A0A6-B835BD58F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34315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F6B51"/>
                </a:solidFill>
              </a:defRPr>
            </a:pPr>
            <a:r>
              <a:rPr sz="1725" b="1">
                <a:solidFill>
                  <a:srgbClr val="1F6B51"/>
                </a:solidFill>
              </a:rPr>
              <a:t>02</a:t>
            </a:r>
          </a:p>
        </p:txBody>
      </p:sp>
      <p:sp>
        <p:nvSpPr>
          <p:cNvPr id="12" name="product-title-02">
            <a:extLst xmlns:a="http://schemas.openxmlformats.org/drawingml/2006/main">
              <a:ext uri="{FF2B5EF4-FFF2-40B4-BE49-F238E27FC236}">
                <a16:creationId xmlns:a16="http://schemas.microsoft.com/office/drawing/2014/main" id="{BEF9A07E-4B88-43E3-A43C-B3247BDFF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800350"/>
            <a:ext cx="2743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31E"/>
                </a:solidFill>
              </a:defRPr>
            </a:pPr>
            <a:r>
              <a:rPr sz="3000" b="1">
                <a:solidFill>
                  <a:srgbClr val="17231E"/>
                </a:solidFill>
              </a:rPr>
              <a:t>처리</a:t>
            </a:r>
          </a:p>
        </p:txBody>
      </p:sp>
      <p:sp>
        <p:nvSpPr>
          <p:cNvPr id="13" name="product-body-02">
            <a:extLst xmlns:a="http://schemas.openxmlformats.org/drawingml/2006/main">
              <a:ext uri="{FF2B5EF4-FFF2-40B4-BE49-F238E27FC236}">
                <a16:creationId xmlns:a16="http://schemas.microsoft.com/office/drawing/2014/main" id="{87CD2DBB-772A-46B1-958F-601BBD629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448050"/>
            <a:ext cx="27432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66736D"/>
                </a:solidFill>
              </a:defRPr>
            </a:pPr>
            <a:r>
              <a:rPr sz="1950" b="0">
                <a:solidFill>
                  <a:srgbClr val="66736D"/>
                </a:solidFill>
              </a:rPr>
              <a:t>적합한 도구·안전 옵션을</a:t>
            </a:r>
          </a:p>
          <a:p xmlns:a="http://schemas.openxmlformats.org/drawingml/2006/main">
            <a:pPr algn="l">
              <a:defRPr sz="1950" b="0">
                <a:solidFill>
                  <a:srgbClr val="66736D"/>
                </a:solidFill>
              </a:defRPr>
            </a:pPr>
            <a:r>
              <a:rPr sz="1950" b="0">
                <a:solidFill>
                  <a:srgbClr val="66736D"/>
                </a:solidFill>
              </a:rPr>
              <a:t>한 화면에서 실행</a:t>
            </a:r>
          </a:p>
        </p:txBody>
      </p:sp>
      <p:sp>
        <p:nvSpPr>
          <p:cNvPr id="14" name="decorative-product-step-03">
            <a:extLst xmlns:a="http://schemas.openxmlformats.org/drawingml/2006/main">
              <a:ext uri="{FF2B5EF4-FFF2-40B4-BE49-F238E27FC236}">
                <a16:creationId xmlns:a16="http://schemas.microsoft.com/office/drawing/2014/main" id="{8DD618DA-2893-4129-BB2D-9256CBB32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152650"/>
            <a:ext cx="3200400" cy="2552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15" name="product-num-03">
            <a:extLst xmlns:a="http://schemas.openxmlformats.org/drawingml/2006/main">
              <a:ext uri="{FF2B5EF4-FFF2-40B4-BE49-F238E27FC236}">
                <a16:creationId xmlns:a16="http://schemas.microsoft.com/office/drawing/2014/main" id="{5DFEBB7C-669C-4DFC-BDD2-C832C9169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34315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F6B51"/>
                </a:solidFill>
              </a:defRPr>
            </a:pPr>
            <a:r>
              <a:rPr sz="1725" b="1">
                <a:solidFill>
                  <a:srgbClr val="1F6B51"/>
                </a:solidFill>
              </a:rPr>
              <a:t>03</a:t>
            </a:r>
          </a:p>
        </p:txBody>
      </p:sp>
      <p:sp>
        <p:nvSpPr>
          <p:cNvPr id="16" name="product-title-03">
            <a:extLst xmlns:a="http://schemas.openxmlformats.org/drawingml/2006/main">
              <a:ext uri="{FF2B5EF4-FFF2-40B4-BE49-F238E27FC236}">
                <a16:creationId xmlns:a16="http://schemas.microsoft.com/office/drawing/2014/main" id="{9A246BD0-97EF-438A-BCFB-B5D2D1F1C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800350"/>
            <a:ext cx="2743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31E"/>
                </a:solidFill>
              </a:defRPr>
            </a:pPr>
            <a:r>
              <a:rPr sz="3000" b="1">
                <a:solidFill>
                  <a:srgbClr val="17231E"/>
                </a:solidFill>
              </a:rPr>
              <a:t>연결</a:t>
            </a:r>
          </a:p>
        </p:txBody>
      </p:sp>
      <p:sp>
        <p:nvSpPr>
          <p:cNvPr id="17" name="product-body-03">
            <a:extLst xmlns:a="http://schemas.openxmlformats.org/drawingml/2006/main">
              <a:ext uri="{FF2B5EF4-FFF2-40B4-BE49-F238E27FC236}">
                <a16:creationId xmlns:a16="http://schemas.microsoft.com/office/drawing/2014/main" id="{A8C7CB81-0BEF-4749-87A0-2346F3C21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448050"/>
            <a:ext cx="27432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66736D"/>
                </a:solidFill>
              </a:defRPr>
            </a:pPr>
            <a:r>
              <a:rPr sz="1950" b="0">
                <a:solidFill>
                  <a:srgbClr val="66736D"/>
                </a:solidFill>
              </a:rPr>
              <a:t>다음 작업·레시피로</a:t>
            </a:r>
          </a:p>
          <a:p xmlns:a="http://schemas.openxmlformats.org/drawingml/2006/main">
            <a:pPr algn="l">
              <a:defRPr sz="1950" b="0">
                <a:solidFill>
                  <a:srgbClr val="66736D"/>
                </a:solidFill>
              </a:defRPr>
            </a:pPr>
            <a:r>
              <a:rPr sz="1950" b="0">
                <a:solidFill>
                  <a:srgbClr val="66736D"/>
                </a:solidFill>
              </a:rPr>
              <a:t>데이터 없이 연결</a:t>
            </a:r>
          </a:p>
        </p:txBody>
      </p:sp>
      <p:sp>
        <p:nvSpPr>
          <p:cNvPr id="18" name="trust-panel">
            <a:extLst xmlns:a="http://schemas.openxmlformats.org/drawingml/2006/main">
              <a:ext uri="{FF2B5EF4-FFF2-40B4-BE49-F238E27FC236}">
                <a16:creationId xmlns:a16="http://schemas.microsoft.com/office/drawing/2014/main" id="{7DF6AD0F-D526-43A7-9F85-26A7A0957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0"/>
            <a:ext cx="24003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F6B51"/>
                </a:solidFill>
              </a:defRPr>
            </a:pPr>
            <a:r>
              <a:rPr sz="1800" b="1">
                <a:solidFill>
                  <a:srgbClr val="1F6B51"/>
                </a:solidFill>
              </a:rPr>
              <a:t>내 기기에서 처리됨</a:t>
            </a:r>
          </a:p>
        </p:txBody>
      </p:sp>
      <p:sp>
        <p:nvSpPr>
          <p:cNvPr id="19" name="result-flow">
            <a:extLst xmlns:a="http://schemas.openxmlformats.org/drawingml/2006/main">
              <a:ext uri="{FF2B5EF4-FFF2-40B4-BE49-F238E27FC236}">
                <a16:creationId xmlns:a16="http://schemas.microsoft.com/office/drawing/2014/main" id="{D8C6C576-F79E-41BE-9991-5EE7B537B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5143500"/>
            <a:ext cx="3429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CF8"/>
          </a:solidFill>
          <a:ln xmlns:a="http://schemas.openxmlformats.org/drawingml/2006/main" w="0">
            <a:solidFill>
              <a:srgbClr val="DDECF8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315D72"/>
                </a:solidFill>
              </a:defRPr>
            </a:pPr>
            <a:r>
              <a:rPr sz="1650" b="1">
                <a:solidFill>
                  <a:srgbClr val="315D72"/>
                </a:solidFill>
              </a:rPr>
              <a:t>샘플 → 결과 → 복사</a:t>
            </a:r>
          </a:p>
        </p:txBody>
      </p:sp>
      <p:sp>
        <p:nvSpPr>
          <p:cNvPr id="20" name="offline-trust">
            <a:extLst xmlns:a="http://schemas.openxmlformats.org/drawingml/2006/main">
              <a:ext uri="{FF2B5EF4-FFF2-40B4-BE49-F238E27FC236}">
                <a16:creationId xmlns:a16="http://schemas.microsoft.com/office/drawing/2014/main" id="{93E7D247-893F-4B04-BDA4-CC07BEFC1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5143500"/>
            <a:ext cx="28575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B8"/>
          </a:solidFill>
          <a:ln xmlns:a="http://schemas.openxmlformats.org/drawingml/2006/main" w="0">
            <a:solidFill>
              <a:srgbClr val="FFF0B8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15917"/>
                </a:solidFill>
              </a:defRPr>
            </a:pPr>
            <a:r>
              <a:rPr sz="1650" b="1">
                <a:solidFill>
                  <a:srgbClr val="715917"/>
                </a:solidFill>
              </a:rPr>
              <a:t>오프라인 · 옵션만 공유</a:t>
            </a:r>
          </a:p>
        </p:txBody>
      </p:sp>
      <p:sp>
        <p:nvSpPr>
          <p:cNvPr id="21" name="decorative-footer-rule">
            <a:extLst xmlns:a="http://schemas.openxmlformats.org/drawingml/2006/main">
              <a:ext uri="{FF2B5EF4-FFF2-40B4-BE49-F238E27FC236}">
                <a16:creationId xmlns:a16="http://schemas.microsoft.com/office/drawing/2014/main" id="{60D38C65-7ED6-4425-8EAB-FB8B9161E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22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5346EF38-545D-4B8D-9932-EDC2570C7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9938E"/>
                </a:solidFill>
              </a:defRPr>
            </a:pPr>
            <a:r>
              <a:rPr sz="12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23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8AF1539-25D2-4A56-9E67-0DCBACA50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960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46008974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F3A4A7EF-9CC3-4333-A6A4-B7D7EB686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05 · TRACTION &amp; ECONOMICS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8F6D603-6237-4C2E-8E50-4A5994D8D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231E"/>
                </a:solidFill>
              </a:defRPr>
            </a:pPr>
            <a:r>
              <a:rPr sz="3525" b="1">
                <a:solidFill>
                  <a:srgbClr val="17231E"/>
                </a:solidFill>
              </a:rPr>
              <a:t>반복 사용이 초기 고객 가치를 증명했습니다</a:t>
            </a:r>
          </a:p>
        </p:txBody>
      </p:sp>
      <p:sp>
        <p:nvSpPr>
          <p:cNvPr id="3" name="haru-utils-mark">
            <a:extLst xmlns:a="http://schemas.openxmlformats.org/drawingml/2006/main">
              <a:ext uri="{FF2B5EF4-FFF2-40B4-BE49-F238E27FC236}">
                <a16:creationId xmlns:a16="http://schemas.microsoft.com/office/drawing/2014/main" id="{D5F55510-F656-4073-95FC-462A80F4A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77575" y="4286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decorative-header-rule">
            <a:extLst xmlns:a="http://schemas.openxmlformats.org/drawingml/2006/main">
              <a:ext uri="{FF2B5EF4-FFF2-40B4-BE49-F238E27FC236}">
                <a16:creationId xmlns:a16="http://schemas.microsoft.com/office/drawing/2014/main" id="{03EC7657-99FF-45BF-B278-BB50D4159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5" name="accessibility-summary">
            <a:extLst xmlns:a="http://schemas.openxmlformats.org/drawingml/2006/main">
              <a:ext uri="{FF2B5EF4-FFF2-40B4-BE49-F238E27FC236}">
                <a16:creationId xmlns:a16="http://schemas.microsoft.com/office/drawing/2014/main" id="{C3CEE684-4DA5-4669-A3C9-C4706644E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성장·활성·유지·경제성 지표를 기준일과 함께 제시하고 다음 검증 과제를 명시합니다.</a:t>
            </a:r>
          </a:p>
        </p:txBody>
      </p:sp>
      <p:sp>
        <p:nvSpPr>
          <p:cNvPr id="6" name="decorative-metric-[샘플] 월간 사용자">
            <a:extLst xmlns:a="http://schemas.openxmlformats.org/drawingml/2006/main">
              <a:ext uri="{FF2B5EF4-FFF2-40B4-BE49-F238E27FC236}">
                <a16:creationId xmlns:a16="http://schemas.microsoft.com/office/drawing/2014/main" id="{5DE7EF99-BB91-4C8D-86A4-B950AA634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23812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CF8"/>
          </a:solidFill>
          <a:ln xmlns:a="http://schemas.openxmlformats.org/drawingml/2006/main" w="0">
            <a:solidFill>
              <a:srgbClr val="DDECF8"/>
            </a:solidFill>
            <a:prstDash val="solid"/>
          </a:ln>
        </p:spPr>
      </p:sp>
      <p:sp>
        <p:nvSpPr>
          <p:cNvPr id="7" name="metric-value-[샘플] 월간 사용자">
            <a:extLst xmlns:a="http://schemas.openxmlformats.org/drawingml/2006/main">
              <a:ext uri="{FF2B5EF4-FFF2-40B4-BE49-F238E27FC236}">
                <a16:creationId xmlns:a16="http://schemas.microsoft.com/office/drawing/2014/main" id="{13F3AD69-4390-4634-9B4C-16F93B56E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247900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315D72"/>
                </a:solidFill>
              </a:defRPr>
            </a:pPr>
            <a:r>
              <a:rPr sz="3150" b="1">
                <a:solidFill>
                  <a:srgbClr val="315D72"/>
                </a:solidFill>
              </a:rPr>
              <a:t>18.4K</a:t>
            </a:r>
          </a:p>
        </p:txBody>
      </p:sp>
      <p:sp>
        <p:nvSpPr>
          <p:cNvPr id="8" name="metric-label-[샘플] 월간 사용자">
            <a:extLst xmlns:a="http://schemas.openxmlformats.org/drawingml/2006/main">
              <a:ext uri="{FF2B5EF4-FFF2-40B4-BE49-F238E27FC236}">
                <a16:creationId xmlns:a16="http://schemas.microsoft.com/office/drawing/2014/main" id="{6E2EE93E-FD2C-4526-A7A4-8F33B2074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762250"/>
            <a:ext cx="2038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315D72"/>
                </a:solidFill>
              </a:defRPr>
            </a:pPr>
            <a:r>
              <a:rPr sz="1650" b="0">
                <a:solidFill>
                  <a:srgbClr val="315D72"/>
                </a:solidFill>
              </a:rPr>
              <a:t>[샘플] 월간 사용자</a:t>
            </a:r>
          </a:p>
        </p:txBody>
      </p:sp>
      <p:sp>
        <p:nvSpPr>
          <p:cNvPr id="9" name="decorative-metric-[샘플] 4주 재방문">
            <a:extLst xmlns:a="http://schemas.openxmlformats.org/drawingml/2006/main">
              <a:ext uri="{FF2B5EF4-FFF2-40B4-BE49-F238E27FC236}">
                <a16:creationId xmlns:a16="http://schemas.microsoft.com/office/drawing/2014/main" id="{DF4BB4CE-3B31-4879-9443-F3E9EE261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095500"/>
            <a:ext cx="23812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</p:sp>
      <p:sp>
        <p:nvSpPr>
          <p:cNvPr id="10" name="metric-value-[샘플] 4주 재방문">
            <a:extLst xmlns:a="http://schemas.openxmlformats.org/drawingml/2006/main">
              <a:ext uri="{FF2B5EF4-FFF2-40B4-BE49-F238E27FC236}">
                <a16:creationId xmlns:a16="http://schemas.microsoft.com/office/drawing/2014/main" id="{D82EDA81-2954-41C0-850A-9B7EF50F6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247900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F6B51"/>
                </a:solidFill>
              </a:defRPr>
            </a:pPr>
            <a:r>
              <a:rPr sz="3150" b="1">
                <a:solidFill>
                  <a:srgbClr val="1F6B51"/>
                </a:solidFill>
              </a:rPr>
              <a:t>36%</a:t>
            </a:r>
          </a:p>
        </p:txBody>
      </p:sp>
      <p:sp>
        <p:nvSpPr>
          <p:cNvPr id="11" name="metric-label-[샘플] 4주 재방문">
            <a:extLst xmlns:a="http://schemas.openxmlformats.org/drawingml/2006/main">
              <a:ext uri="{FF2B5EF4-FFF2-40B4-BE49-F238E27FC236}">
                <a16:creationId xmlns:a16="http://schemas.microsoft.com/office/drawing/2014/main" id="{D95E2F7C-0857-45FC-8121-99BF42083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762250"/>
            <a:ext cx="2038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F6B51"/>
                </a:solidFill>
              </a:defRPr>
            </a:pPr>
            <a:r>
              <a:rPr sz="1650" b="0">
                <a:solidFill>
                  <a:srgbClr val="1F6B51"/>
                </a:solidFill>
              </a:rPr>
              <a:t>[샘플] 4주 재방문</a:t>
            </a:r>
          </a:p>
        </p:txBody>
      </p:sp>
      <p:sp>
        <p:nvSpPr>
          <p:cNvPr id="12" name="decorative-metric-[샘플] 사용자당 실행">
            <a:extLst xmlns:a="http://schemas.openxmlformats.org/drawingml/2006/main">
              <a:ext uri="{FF2B5EF4-FFF2-40B4-BE49-F238E27FC236}">
                <a16:creationId xmlns:a16="http://schemas.microsoft.com/office/drawing/2014/main" id="{631F5B15-37B7-4AF7-A79D-ABB5DFA50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095500"/>
            <a:ext cx="23812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B8"/>
          </a:solidFill>
          <a:ln xmlns:a="http://schemas.openxmlformats.org/drawingml/2006/main" w="0">
            <a:solidFill>
              <a:srgbClr val="FFF0B8"/>
            </a:solidFill>
            <a:prstDash val="solid"/>
          </a:ln>
        </p:spPr>
      </p:sp>
      <p:sp>
        <p:nvSpPr>
          <p:cNvPr id="13" name="metric-value-[샘플] 사용자당 실행">
            <a:extLst xmlns:a="http://schemas.openxmlformats.org/drawingml/2006/main">
              <a:ext uri="{FF2B5EF4-FFF2-40B4-BE49-F238E27FC236}">
                <a16:creationId xmlns:a16="http://schemas.microsoft.com/office/drawing/2014/main" id="{DD91B946-FD62-4137-A2CA-A98FE2DAE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47900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715917"/>
                </a:solidFill>
              </a:defRPr>
            </a:pPr>
            <a:r>
              <a:rPr sz="3150" b="1">
                <a:solidFill>
                  <a:srgbClr val="715917"/>
                </a:solidFill>
              </a:rPr>
              <a:t>7.8회</a:t>
            </a:r>
          </a:p>
        </p:txBody>
      </p:sp>
      <p:sp>
        <p:nvSpPr>
          <p:cNvPr id="14" name="metric-label-[샘플] 사용자당 실행">
            <a:extLst xmlns:a="http://schemas.openxmlformats.org/drawingml/2006/main">
              <a:ext uri="{FF2B5EF4-FFF2-40B4-BE49-F238E27FC236}">
                <a16:creationId xmlns:a16="http://schemas.microsoft.com/office/drawing/2014/main" id="{B30B1E94-91B7-433A-8ED5-11A6A8F14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762250"/>
            <a:ext cx="2038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715917"/>
                </a:solidFill>
              </a:defRPr>
            </a:pPr>
            <a:r>
              <a:rPr sz="1650" b="0">
                <a:solidFill>
                  <a:srgbClr val="715917"/>
                </a:solidFill>
              </a:rPr>
              <a:t>[샘플] 사용자당 실행</a:t>
            </a:r>
          </a:p>
        </p:txBody>
      </p:sp>
      <p:sp>
        <p:nvSpPr>
          <p:cNvPr id="15" name="decorative-metric-[샘플] 월 변동비">
            <a:extLst xmlns:a="http://schemas.openxmlformats.org/drawingml/2006/main">
              <a:ext uri="{FF2B5EF4-FFF2-40B4-BE49-F238E27FC236}">
                <a16:creationId xmlns:a16="http://schemas.microsoft.com/office/drawing/2014/main" id="{F95EC610-BE85-4E4F-84C0-7D1185C95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095500"/>
            <a:ext cx="23812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DCE6"/>
          </a:solidFill>
          <a:ln xmlns:a="http://schemas.openxmlformats.org/drawingml/2006/main" w="0">
            <a:solidFill>
              <a:srgbClr val="F5DCE6"/>
            </a:solidFill>
            <a:prstDash val="solid"/>
          </a:ln>
        </p:spPr>
      </p:sp>
      <p:sp>
        <p:nvSpPr>
          <p:cNvPr id="16" name="metric-value-[샘플] 월 변동비">
            <a:extLst xmlns:a="http://schemas.openxmlformats.org/drawingml/2006/main">
              <a:ext uri="{FF2B5EF4-FFF2-40B4-BE49-F238E27FC236}">
                <a16:creationId xmlns:a16="http://schemas.microsoft.com/office/drawing/2014/main" id="{4591D2C5-0A3E-4987-99CB-C0CD57343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247900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7B4359"/>
                </a:solidFill>
              </a:defRPr>
            </a:pPr>
            <a:r>
              <a:rPr sz="3150" b="1">
                <a:solidFill>
                  <a:srgbClr val="7B4359"/>
                </a:solidFill>
              </a:rPr>
              <a:t>₩420</a:t>
            </a:r>
          </a:p>
        </p:txBody>
      </p:sp>
      <p:sp>
        <p:nvSpPr>
          <p:cNvPr id="17" name="metric-label-[샘플] 월 변동비">
            <a:extLst xmlns:a="http://schemas.openxmlformats.org/drawingml/2006/main">
              <a:ext uri="{FF2B5EF4-FFF2-40B4-BE49-F238E27FC236}">
                <a16:creationId xmlns:a16="http://schemas.microsoft.com/office/drawing/2014/main" id="{0AAD8D2F-86AE-4BA1-A46F-52E885A60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762250"/>
            <a:ext cx="2038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7B4359"/>
                </a:solidFill>
              </a:defRPr>
            </a:pPr>
            <a:r>
              <a:rPr sz="1650" b="0">
                <a:solidFill>
                  <a:srgbClr val="7B4359"/>
                </a:solidFill>
              </a:rPr>
              <a:t>[샘플] 월 변동비</a:t>
            </a:r>
          </a:p>
        </p:txBody>
      </p:sp>
      <p:sp>
        <p:nvSpPr>
          <p:cNvPr id="18" name="traction-signal-title">
            <a:extLst xmlns:a="http://schemas.openxmlformats.org/drawingml/2006/main">
              <a:ext uri="{FF2B5EF4-FFF2-40B4-BE49-F238E27FC236}">
                <a16:creationId xmlns:a16="http://schemas.microsoft.com/office/drawing/2014/main" id="{754D1453-1302-47E9-A669-C1682442A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228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231E"/>
                </a:solidFill>
              </a:defRPr>
            </a:pPr>
            <a:r>
              <a:rPr sz="2325" b="1">
                <a:solidFill>
                  <a:srgbClr val="17231E"/>
                </a:solidFill>
              </a:rPr>
              <a:t>검증된 신호</a:t>
            </a:r>
          </a:p>
        </p:txBody>
      </p:sp>
      <p:sp>
        <p:nvSpPr>
          <p:cNvPr id="19" name="traction-signals">
            <a:extLst xmlns:a="http://schemas.openxmlformats.org/drawingml/2006/main">
              <a:ext uri="{FF2B5EF4-FFF2-40B4-BE49-F238E27FC236}">
                <a16:creationId xmlns:a16="http://schemas.microsoft.com/office/drawing/2014/main" id="{CD9D8373-EE81-4B9C-86FD-4A542BE8F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52900"/>
            <a:ext cx="4857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6736D"/>
                </a:solidFill>
              </a:defRPr>
            </a:pPr>
            <a:r>
              <a:rPr sz="1725" b="0">
                <a:solidFill>
                  <a:srgbClr val="66736D"/>
                </a:solidFill>
              </a:rPr>
              <a:t>• 검색 유입의 61%가 30초 내 결과 생성</a:t>
            </a:r>
          </a:p>
          <a:p xmlns:a="http://schemas.openxmlformats.org/drawingml/2006/main">
            <a:pPr algn="l">
              <a:defRPr sz="1725" b="0">
                <a:solidFill>
                  <a:srgbClr val="66736D"/>
                </a:solidFill>
              </a:defRPr>
            </a:pPr>
            <a:r>
              <a:rPr sz="1725" b="0">
                <a:solidFill>
                  <a:srgbClr val="66736D"/>
                </a:solidFill>
              </a:rPr>
              <a:t>• 즐겨찾기 사용자는 재방문 2.3배</a:t>
            </a:r>
          </a:p>
          <a:p xmlns:a="http://schemas.openxmlformats.org/drawingml/2006/main">
            <a:pPr algn="l">
              <a:defRPr sz="1725" b="0">
                <a:solidFill>
                  <a:srgbClr val="66736D"/>
                </a:solidFill>
              </a:defRPr>
            </a:pPr>
            <a:r>
              <a:rPr sz="1725" b="0">
                <a:solidFill>
                  <a:srgbClr val="66736D"/>
                </a:solidFill>
              </a:rPr>
              <a:t>• 상위 15개 도구가 실행의 72%</a:t>
            </a:r>
          </a:p>
        </p:txBody>
      </p:sp>
      <p:sp>
        <p:nvSpPr>
          <p:cNvPr id="20" name="next-proof-title">
            <a:extLst xmlns:a="http://schemas.openxmlformats.org/drawingml/2006/main">
              <a:ext uri="{FF2B5EF4-FFF2-40B4-BE49-F238E27FC236}">
                <a16:creationId xmlns:a16="http://schemas.microsoft.com/office/drawing/2014/main" id="{7EC3756A-8257-4DCD-8E75-5F270C5C5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638550"/>
            <a:ext cx="228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231E"/>
                </a:solidFill>
              </a:defRPr>
            </a:pPr>
            <a:r>
              <a:rPr sz="2325" b="1">
                <a:solidFill>
                  <a:srgbClr val="17231E"/>
                </a:solidFill>
              </a:rPr>
              <a:t>다음 검증</a:t>
            </a:r>
          </a:p>
        </p:txBody>
      </p:sp>
      <p:sp>
        <p:nvSpPr>
          <p:cNvPr id="21" name="next-proof-list">
            <a:extLst xmlns:a="http://schemas.openxmlformats.org/drawingml/2006/main">
              <a:ext uri="{FF2B5EF4-FFF2-40B4-BE49-F238E27FC236}">
                <a16:creationId xmlns:a16="http://schemas.microsoft.com/office/drawing/2014/main" id="{0F892FA3-A949-467C-8176-9EC3F1C4F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152900"/>
            <a:ext cx="4476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6736D"/>
                </a:solidFill>
              </a:defRPr>
            </a:pPr>
            <a:r>
              <a:rPr sz="1725" b="0">
                <a:solidFill>
                  <a:srgbClr val="66736D"/>
                </a:solidFill>
              </a:rPr>
              <a:t>• 팀 작업 레시피의 지불 의사</a:t>
            </a:r>
          </a:p>
          <a:p xmlns:a="http://schemas.openxmlformats.org/drawingml/2006/main">
            <a:pPr algn="l">
              <a:defRPr sz="1725" b="0">
                <a:solidFill>
                  <a:srgbClr val="66736D"/>
                </a:solidFill>
              </a:defRPr>
            </a:pPr>
            <a:r>
              <a:rPr sz="1725" b="0">
                <a:solidFill>
                  <a:srgbClr val="66736D"/>
                </a:solidFill>
              </a:rPr>
              <a:t>• 무료→유료 전환 기준과 가격</a:t>
            </a:r>
          </a:p>
          <a:p xmlns:a="http://schemas.openxmlformats.org/drawingml/2006/main">
            <a:pPr algn="l">
              <a:defRPr sz="1725" b="0">
                <a:solidFill>
                  <a:srgbClr val="66736D"/>
                </a:solidFill>
              </a:defRPr>
            </a:pPr>
            <a:r>
              <a:rPr sz="1725" b="0">
                <a:solidFill>
                  <a:srgbClr val="66736D"/>
                </a:solidFill>
              </a:rPr>
              <a:t>• 오프라인 묶음의 유지율 효과</a:t>
            </a:r>
          </a:p>
        </p:txBody>
      </p:sp>
      <p:sp>
        <p:nvSpPr>
          <p:cNvPr id="22" name="traction-disclaimer">
            <a:extLst xmlns:a="http://schemas.openxmlformats.org/drawingml/2006/main">
              <a:ext uri="{FF2B5EF4-FFF2-40B4-BE49-F238E27FC236}">
                <a16:creationId xmlns:a16="http://schemas.microsoft.com/office/drawing/2014/main" id="{7EE93815-137E-4BD0-8AA2-E0B8FA701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24525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C533F"/>
                </a:solidFill>
              </a:defRPr>
            </a:pPr>
            <a:r>
              <a:rPr sz="1500" b="0">
                <a:solidFill>
                  <a:srgbClr val="9C533F"/>
                </a:solidFill>
              </a:rPr>
              <a:t>[주의] 모든 수치는 구조 예시입니다. 실제 로그 정의·모수·기간·중복 제거 기준으로 교체하세요.</a:t>
            </a:r>
          </a:p>
        </p:txBody>
      </p:sp>
      <p:sp>
        <p:nvSpPr>
          <p:cNvPr id="23" name="decorative-footer-rule">
            <a:extLst xmlns:a="http://schemas.openxmlformats.org/drawingml/2006/main">
              <a:ext uri="{FF2B5EF4-FFF2-40B4-BE49-F238E27FC236}">
                <a16:creationId xmlns:a16="http://schemas.microsoft.com/office/drawing/2014/main" id="{95B01D12-4CB8-48B4-82DA-DF647D536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24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AEA1794B-ED95-48B2-B040-F412A903C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9938E"/>
                </a:solidFill>
              </a:defRPr>
            </a:pPr>
            <a:r>
              <a:rPr sz="12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25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78A71B6-A9F6-487A-B9EE-9D96E58FC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960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49931511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E864CF86-9A69-4D73-95D1-40BFC1F3C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06 · BUSINESS MODEL &amp; GTM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38BE603-C9E7-4137-87C5-92CFFF316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231E"/>
                </a:solidFill>
              </a:defRPr>
            </a:pPr>
            <a:r>
              <a:rPr sz="3525" b="1">
                <a:solidFill>
                  <a:srgbClr val="17231E"/>
                </a:solidFill>
              </a:rPr>
              <a:t>무료 유입을 팀 구독으로 전환합니다</a:t>
            </a:r>
          </a:p>
        </p:txBody>
      </p:sp>
      <p:sp>
        <p:nvSpPr>
          <p:cNvPr id="3" name="haru-utils-mark">
            <a:extLst xmlns:a="http://schemas.openxmlformats.org/drawingml/2006/main">
              <a:ext uri="{FF2B5EF4-FFF2-40B4-BE49-F238E27FC236}">
                <a16:creationId xmlns:a16="http://schemas.microsoft.com/office/drawing/2014/main" id="{202A569F-A378-4DF4-9414-504C2E617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77575" y="4286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decorative-header-rule">
            <a:extLst xmlns:a="http://schemas.openxmlformats.org/drawingml/2006/main">
              <a:ext uri="{FF2B5EF4-FFF2-40B4-BE49-F238E27FC236}">
                <a16:creationId xmlns:a16="http://schemas.microsoft.com/office/drawing/2014/main" id="{73266A52-B492-40C5-90C7-A56064CA4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5" name="accessibility-summary">
            <a:extLst xmlns:a="http://schemas.openxmlformats.org/drawingml/2006/main">
              <a:ext uri="{FF2B5EF4-FFF2-40B4-BE49-F238E27FC236}">
                <a16:creationId xmlns:a16="http://schemas.microsoft.com/office/drawing/2014/main" id="{DD9C75DE-72E7-4989-B7AE-77C33FE4F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무료 가치·유료 전환 이유·고객 획득 경로를 하나의 수익 흐름으로 설명합니다.</a:t>
            </a:r>
          </a:p>
        </p:txBody>
      </p:sp>
      <p:sp>
        <p:nvSpPr>
          <p:cNvPr id="6" name="block-title-무료 · 개인">
            <a:extLst xmlns:a="http://schemas.openxmlformats.org/drawingml/2006/main">
              <a:ext uri="{FF2B5EF4-FFF2-40B4-BE49-F238E27FC236}">
                <a16:creationId xmlns:a16="http://schemas.microsoft.com/office/drawing/2014/main" id="{462D133D-FBDD-4E2C-83EF-019016CD9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7231E"/>
                </a:solidFill>
              </a:defRPr>
            </a:pPr>
            <a:r>
              <a:rPr sz="2400" b="1">
                <a:solidFill>
                  <a:srgbClr val="17231E"/>
                </a:solidFill>
              </a:rPr>
              <a:t>무료 · 개인</a:t>
            </a:r>
          </a:p>
        </p:txBody>
      </p:sp>
      <p:sp>
        <p:nvSpPr>
          <p:cNvPr id="7" name="block-body-무료 · 개인">
            <a:extLst xmlns:a="http://schemas.openxmlformats.org/drawingml/2006/main">
              <a:ext uri="{FF2B5EF4-FFF2-40B4-BE49-F238E27FC236}">
                <a16:creationId xmlns:a16="http://schemas.microsoft.com/office/drawing/2014/main" id="{EF71D79E-4484-4561-8443-89FFF37EA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285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• 광고 기반 핵심 도구</a:t>
            </a:r>
          </a:p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• 로컬 처리·오프라인</a:t>
            </a:r>
          </a:p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• 즐겨찾기·레시피</a:t>
            </a:r>
          </a:p>
        </p:txBody>
      </p:sp>
      <p:sp>
        <p:nvSpPr>
          <p:cNvPr id="8" name="block-title-팀 · 월 구독">
            <a:extLst xmlns:a="http://schemas.openxmlformats.org/drawingml/2006/main">
              <a:ext uri="{FF2B5EF4-FFF2-40B4-BE49-F238E27FC236}">
                <a16:creationId xmlns:a16="http://schemas.microsoft.com/office/drawing/2014/main" id="{7C74AFF4-6E05-4E70-86F3-F2336B708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1145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7231E"/>
                </a:solidFill>
              </a:defRPr>
            </a:pPr>
            <a:r>
              <a:rPr sz="2400" b="1">
                <a:solidFill>
                  <a:srgbClr val="17231E"/>
                </a:solidFill>
              </a:rPr>
              <a:t>팀 · 월 구독</a:t>
            </a:r>
          </a:p>
        </p:txBody>
      </p:sp>
      <p:sp>
        <p:nvSpPr>
          <p:cNvPr id="9" name="block-body-팀 · 월 구독">
            <a:extLst xmlns:a="http://schemas.openxmlformats.org/drawingml/2006/main">
              <a:ext uri="{FF2B5EF4-FFF2-40B4-BE49-F238E27FC236}">
                <a16:creationId xmlns:a16="http://schemas.microsoft.com/office/drawing/2014/main" id="{D28A65B1-1701-4D19-B3E0-1DB9FB477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609850"/>
            <a:ext cx="285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• 공유 작업 묶음</a:t>
            </a:r>
          </a:p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• 검증 규칙·브랜드</a:t>
            </a:r>
          </a:p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• 사용·정책 리포트</a:t>
            </a:r>
          </a:p>
        </p:txBody>
      </p:sp>
      <p:sp>
        <p:nvSpPr>
          <p:cNvPr id="10" name="block-title-업무 · 연 구독">
            <a:extLst xmlns:a="http://schemas.openxmlformats.org/drawingml/2006/main">
              <a:ext uri="{FF2B5EF4-FFF2-40B4-BE49-F238E27FC236}">
                <a16:creationId xmlns:a16="http://schemas.microsoft.com/office/drawing/2014/main" id="{9F7B07FA-2B81-4F5D-B02C-174CA384B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1145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7231E"/>
                </a:solidFill>
              </a:defRPr>
            </a:pPr>
            <a:r>
              <a:rPr sz="2400" b="1">
                <a:solidFill>
                  <a:srgbClr val="17231E"/>
                </a:solidFill>
              </a:rPr>
              <a:t>업무 · 연 구독</a:t>
            </a:r>
          </a:p>
        </p:txBody>
      </p:sp>
      <p:sp>
        <p:nvSpPr>
          <p:cNvPr id="11" name="block-body-업무 · 연 구독">
            <a:extLst xmlns:a="http://schemas.openxmlformats.org/drawingml/2006/main">
              <a:ext uri="{FF2B5EF4-FFF2-40B4-BE49-F238E27FC236}">
                <a16:creationId xmlns:a16="http://schemas.microsoft.com/office/drawing/2014/main" id="{EC9B270C-5C6C-427F-9DC3-7340A09D2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609850"/>
            <a:ext cx="285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• 산업별 템플릿</a:t>
            </a:r>
          </a:p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• 감사 가능한 실행</a:t>
            </a:r>
          </a:p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• 배포·지원 옵션</a:t>
            </a:r>
          </a:p>
        </p:txBody>
      </p:sp>
      <p:sp>
        <p:nvSpPr>
          <p:cNvPr id="12" name="decorative-model-arrow-1">
            <a:extLst xmlns:a="http://schemas.openxmlformats.org/drawingml/2006/main">
              <a:ext uri="{FF2B5EF4-FFF2-40B4-BE49-F238E27FC236}">
                <a16:creationId xmlns:a16="http://schemas.microsoft.com/office/drawing/2014/main" id="{AC6538D3-51F0-4912-A1F5-702226960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609850"/>
            <a:ext cx="6667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1F6B51"/>
            </a:solidFill>
            <a:prstDash val="solid"/>
          </a:ln>
        </p:spPr>
      </p:sp>
      <p:sp>
        <p:nvSpPr>
          <p:cNvPr id="13" name="decorative-model-arrow-2">
            <a:extLst xmlns:a="http://schemas.openxmlformats.org/drawingml/2006/main">
              <a:ext uri="{FF2B5EF4-FFF2-40B4-BE49-F238E27FC236}">
                <a16:creationId xmlns:a16="http://schemas.microsoft.com/office/drawing/2014/main" id="{571A2F15-8319-439F-BA88-D14192C64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609850"/>
            <a:ext cx="6667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1F6B51"/>
            </a:solidFill>
            <a:prstDash val="solid"/>
          </a:ln>
        </p:spPr>
      </p:sp>
      <p:sp>
        <p:nvSpPr>
          <p:cNvPr id="14" name="section-label-획득 → 활성 → 전환">
            <a:extLst xmlns:a="http://schemas.openxmlformats.org/drawingml/2006/main">
              <a:ext uri="{FF2B5EF4-FFF2-40B4-BE49-F238E27FC236}">
                <a16:creationId xmlns:a16="http://schemas.microsoft.com/office/drawing/2014/main" id="{DF800591-547B-46D4-8B26-E606E35B8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10100"/>
            <a:ext cx="21907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획득 → 활성 → 전환</a:t>
            </a:r>
          </a:p>
        </p:txBody>
      </p:sp>
      <p:sp>
        <p:nvSpPr>
          <p:cNvPr id="15" name="gtm-acquire">
            <a:extLst xmlns:a="http://schemas.openxmlformats.org/drawingml/2006/main">
              <a:ext uri="{FF2B5EF4-FFF2-40B4-BE49-F238E27FC236}">
                <a16:creationId xmlns:a16="http://schemas.microsoft.com/office/drawing/2014/main" id="{05C08703-4733-4DC0-A749-2307FF3B2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62550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231E"/>
                </a:solidFill>
              </a:defRPr>
            </a:pPr>
            <a:r>
              <a:rPr sz="2025" b="1">
                <a:solidFill>
                  <a:srgbClr val="17231E"/>
                </a:solidFill>
              </a:rPr>
              <a:t>검색 유입</a:t>
            </a:r>
          </a:p>
        </p:txBody>
      </p:sp>
      <p:sp>
        <p:nvSpPr>
          <p:cNvPr id="16" name="gtm-arrow-1">
            <a:extLst xmlns:a="http://schemas.openxmlformats.org/drawingml/2006/main">
              <a:ext uri="{FF2B5EF4-FFF2-40B4-BE49-F238E27FC236}">
                <a16:creationId xmlns:a16="http://schemas.microsoft.com/office/drawing/2014/main" id="{A607598B-CA5F-4847-8FED-31C29D417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516255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1F6B51"/>
                </a:solidFill>
              </a:defRPr>
            </a:pPr>
            <a:r>
              <a:rPr sz="2400" b="1">
                <a:solidFill>
                  <a:srgbClr val="1F6B51"/>
                </a:solidFill>
              </a:rPr>
              <a:t>→</a:t>
            </a:r>
          </a:p>
        </p:txBody>
      </p:sp>
      <p:sp>
        <p:nvSpPr>
          <p:cNvPr id="17" name="gtm-activate">
            <a:extLst xmlns:a="http://schemas.openxmlformats.org/drawingml/2006/main">
              <a:ext uri="{FF2B5EF4-FFF2-40B4-BE49-F238E27FC236}">
                <a16:creationId xmlns:a16="http://schemas.microsoft.com/office/drawing/2014/main" id="{E663A83F-09B3-4EB3-9063-B281B6482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5162550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231E"/>
                </a:solidFill>
              </a:defRPr>
            </a:pPr>
            <a:r>
              <a:rPr sz="2025" b="1">
                <a:solidFill>
                  <a:srgbClr val="17231E"/>
                </a:solidFill>
              </a:rPr>
              <a:t>스마트 감지</a:t>
            </a:r>
          </a:p>
        </p:txBody>
      </p:sp>
      <p:sp>
        <p:nvSpPr>
          <p:cNvPr id="18" name="gtm-arrow-2">
            <a:extLst xmlns:a="http://schemas.openxmlformats.org/drawingml/2006/main">
              <a:ext uri="{FF2B5EF4-FFF2-40B4-BE49-F238E27FC236}">
                <a16:creationId xmlns:a16="http://schemas.microsoft.com/office/drawing/2014/main" id="{133FE525-C361-425C-B90E-D7E03CBFB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516255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1F6B51"/>
                </a:solidFill>
              </a:defRPr>
            </a:pPr>
            <a:r>
              <a:rPr sz="2400" b="1">
                <a:solidFill>
                  <a:srgbClr val="1F6B51"/>
                </a:solidFill>
              </a:rPr>
              <a:t>→</a:t>
            </a:r>
          </a:p>
        </p:txBody>
      </p:sp>
      <p:sp>
        <p:nvSpPr>
          <p:cNvPr id="19" name="gtm-retain">
            <a:extLst xmlns:a="http://schemas.openxmlformats.org/drawingml/2006/main">
              <a:ext uri="{FF2B5EF4-FFF2-40B4-BE49-F238E27FC236}">
                <a16:creationId xmlns:a16="http://schemas.microsoft.com/office/drawing/2014/main" id="{B95E037D-FBAD-4C27-A726-9EE3F10A6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162550"/>
            <a:ext cx="180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231E"/>
                </a:solidFill>
              </a:defRPr>
            </a:pPr>
            <a:r>
              <a:rPr sz="2025" b="1">
                <a:solidFill>
                  <a:srgbClr val="17231E"/>
                </a:solidFill>
              </a:rPr>
              <a:t>반복 레시피</a:t>
            </a:r>
          </a:p>
        </p:txBody>
      </p:sp>
      <p:sp>
        <p:nvSpPr>
          <p:cNvPr id="20" name="gtm-arrow-3">
            <a:extLst xmlns:a="http://schemas.openxmlformats.org/drawingml/2006/main">
              <a:ext uri="{FF2B5EF4-FFF2-40B4-BE49-F238E27FC236}">
                <a16:creationId xmlns:a16="http://schemas.microsoft.com/office/drawing/2014/main" id="{3AFF6582-F852-4A39-AF39-308D66577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516255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1F6B51"/>
                </a:solidFill>
              </a:defRPr>
            </a:pPr>
            <a:r>
              <a:rPr sz="2400" b="1">
                <a:solidFill>
                  <a:srgbClr val="1F6B51"/>
                </a:solidFill>
              </a:rPr>
              <a:t>→</a:t>
            </a:r>
          </a:p>
        </p:txBody>
      </p:sp>
      <p:sp>
        <p:nvSpPr>
          <p:cNvPr id="21" name="gtm-convert">
            <a:extLst xmlns:a="http://schemas.openxmlformats.org/drawingml/2006/main">
              <a:ext uri="{FF2B5EF4-FFF2-40B4-BE49-F238E27FC236}">
                <a16:creationId xmlns:a16="http://schemas.microsoft.com/office/drawing/2014/main" id="{609E4633-F31A-46D6-8387-10694D8B0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51625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231E"/>
                </a:solidFill>
              </a:defRPr>
            </a:pPr>
            <a:r>
              <a:rPr sz="2025" b="1">
                <a:solidFill>
                  <a:srgbClr val="17231E"/>
                </a:solidFill>
              </a:rPr>
              <a:t>팀 구독</a:t>
            </a:r>
          </a:p>
        </p:txBody>
      </p:sp>
      <p:sp>
        <p:nvSpPr>
          <p:cNvPr id="22" name="decorative-footer-rule">
            <a:extLst xmlns:a="http://schemas.openxmlformats.org/drawingml/2006/main">
              <a:ext uri="{FF2B5EF4-FFF2-40B4-BE49-F238E27FC236}">
                <a16:creationId xmlns:a16="http://schemas.microsoft.com/office/drawing/2014/main" id="{4BB163A9-D808-4BA5-8140-C9DD9C01F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23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F6695100-AA38-400F-A09C-02C4FC003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9938E"/>
                </a:solidFill>
              </a:defRPr>
            </a:pPr>
            <a:r>
              <a:rPr sz="12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24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6C32B89-61B0-41DF-8733-98DADD63E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960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96600242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2BD9220E-D35B-4CE9-B883-70AFDAE31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07 · COMPETITION &amp; MOAT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9396732-E67E-41FA-870F-2B44101F2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231E"/>
                </a:solidFill>
              </a:defRPr>
            </a:pPr>
            <a:r>
              <a:rPr sz="3525" b="1">
                <a:solidFill>
                  <a:srgbClr val="17231E"/>
                </a:solidFill>
              </a:rPr>
              <a:t>‘연결된 신뢰 흐름’이 우리의 방어력입니다</a:t>
            </a:r>
          </a:p>
        </p:txBody>
      </p:sp>
      <p:sp>
        <p:nvSpPr>
          <p:cNvPr id="3" name="haru-utils-mark">
            <a:extLst xmlns:a="http://schemas.openxmlformats.org/drawingml/2006/main">
              <a:ext uri="{FF2B5EF4-FFF2-40B4-BE49-F238E27FC236}">
                <a16:creationId xmlns:a16="http://schemas.microsoft.com/office/drawing/2014/main" id="{5F233F85-1AAA-4FC8-8A2E-FBAC468D7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77575" y="4286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decorative-header-rule">
            <a:extLst xmlns:a="http://schemas.openxmlformats.org/drawingml/2006/main">
              <a:ext uri="{FF2B5EF4-FFF2-40B4-BE49-F238E27FC236}">
                <a16:creationId xmlns:a16="http://schemas.microsoft.com/office/drawing/2014/main" id="{687632AD-B6EE-4C06-A005-9F3B784BA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5" name="accessibility-summary">
            <a:extLst xmlns:a="http://schemas.openxmlformats.org/drawingml/2006/main">
              <a:ext uri="{FF2B5EF4-FFF2-40B4-BE49-F238E27FC236}">
                <a16:creationId xmlns:a16="http://schemas.microsoft.com/office/drawing/2014/main" id="{DE06E21C-87EF-4896-B60F-A07C4205F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고객이 비교하는 대안과 선택 기준을 명확히 하고, 시간이 지날수록 강화되는 방어력을 제시합니다.</a:t>
            </a:r>
          </a:p>
        </p:txBody>
      </p:sp>
      <p:sp>
        <p:nvSpPr>
          <p:cNvPr id="6" name="criteria-title">
            <a:extLst xmlns:a="http://schemas.openxmlformats.org/drawingml/2006/main">
              <a:ext uri="{FF2B5EF4-FFF2-40B4-BE49-F238E27FC236}">
                <a16:creationId xmlns:a16="http://schemas.microsoft.com/office/drawing/2014/main" id="{A04DF6E1-BC75-4951-B955-3AEF6B23E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276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7231E"/>
                </a:solidFill>
              </a:defRPr>
            </a:pPr>
            <a:r>
              <a:rPr sz="2400" b="1">
                <a:solidFill>
                  <a:srgbClr val="17231E"/>
                </a:solidFill>
              </a:rPr>
              <a:t>고객 선택 기준</a:t>
            </a:r>
          </a:p>
        </p:txBody>
      </p:sp>
      <p:sp>
        <p:nvSpPr>
          <p:cNvPr id="7" name="criteria-list">
            <a:extLst xmlns:a="http://schemas.openxmlformats.org/drawingml/2006/main">
              <a:ext uri="{FF2B5EF4-FFF2-40B4-BE49-F238E27FC236}">
                <a16:creationId xmlns:a16="http://schemas.microsoft.com/office/drawing/2014/main" id="{27D1EA4C-C70F-4842-8DBD-3E3215CAB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24150"/>
            <a:ext cx="2381250" cy="2038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F6B51"/>
                </a:solidFill>
              </a:defRPr>
            </a:pPr>
            <a:r>
              <a:rPr sz="2325" b="1">
                <a:solidFill>
                  <a:srgbClr val="1F6B51"/>
                </a:solidFill>
              </a:rPr>
              <a:t>로컬 처리</a:t>
            </a:r>
          </a:p>
          <a:p xmlns:a="http://schemas.openxmlformats.org/drawingml/2006/main">
            <a:pPr algn="l">
              <a:defRPr sz="2325" b="1">
                <a:solidFill>
                  <a:srgbClr val="1F6B51"/>
                </a:solidFill>
              </a:defRPr>
            </a:pPr>
            <a:r>
              <a:rPr sz="2325" b="1">
                <a:solidFill>
                  <a:srgbClr val="1F6B51"/>
                </a:solidFill>
              </a:rPr>
              <a:t>다음 작업 연결</a:t>
            </a:r>
          </a:p>
          <a:p xmlns:a="http://schemas.openxmlformats.org/drawingml/2006/main">
            <a:pPr algn="l">
              <a:defRPr sz="2325" b="1">
                <a:solidFill>
                  <a:srgbClr val="1F6B51"/>
                </a:solidFill>
              </a:defRPr>
            </a:pPr>
            <a:r>
              <a:rPr sz="2325" b="1">
                <a:solidFill>
                  <a:srgbClr val="1F6B51"/>
                </a:solidFill>
              </a:rPr>
              <a:t>설명·샘플 품질</a:t>
            </a:r>
          </a:p>
          <a:p xmlns:a="http://schemas.openxmlformats.org/drawingml/2006/main">
            <a:pPr algn="l">
              <a:defRPr sz="2325" b="1">
                <a:solidFill>
                  <a:srgbClr val="1F6B51"/>
                </a:solidFill>
              </a:defRPr>
            </a:pPr>
            <a:r>
              <a:rPr sz="2325" b="1">
                <a:solidFill>
                  <a:srgbClr val="1F6B51"/>
                </a:solidFill>
              </a:rPr>
              <a:t>오프라인 준비</a:t>
            </a:r>
          </a:p>
        </p:txBody>
      </p:sp>
      <p:sp>
        <p:nvSpPr>
          <p:cNvPr id="8" name="decorative-competitor-0">
            <a:extLst xmlns:a="http://schemas.openxmlformats.org/drawingml/2006/main">
              <a:ext uri="{FF2B5EF4-FFF2-40B4-BE49-F238E27FC236}">
                <a16:creationId xmlns:a16="http://schemas.microsoft.com/office/drawing/2014/main" id="{61302269-CD3F-4859-93D1-56EC23622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2076450"/>
            <a:ext cx="72009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9" name="competitor-name-0">
            <a:extLst xmlns:a="http://schemas.openxmlformats.org/drawingml/2006/main">
              <a:ext uri="{FF2B5EF4-FFF2-40B4-BE49-F238E27FC236}">
                <a16:creationId xmlns:a16="http://schemas.microsoft.com/office/drawing/2014/main" id="{8681106C-0883-41C6-A9F3-5CFB75B10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23837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231E"/>
                </a:solidFill>
              </a:defRPr>
            </a:pPr>
            <a:r>
              <a:rPr sz="1950" b="1">
                <a:solidFill>
                  <a:srgbClr val="17231E"/>
                </a:solidFill>
              </a:rPr>
              <a:t>검색·단일 도구</a:t>
            </a:r>
          </a:p>
        </p:txBody>
      </p:sp>
      <p:sp>
        <p:nvSpPr>
          <p:cNvPr id="10" name="competitor-strength-0">
            <a:extLst xmlns:a="http://schemas.openxmlformats.org/drawingml/2006/main">
              <a:ext uri="{FF2B5EF4-FFF2-40B4-BE49-F238E27FC236}">
                <a16:creationId xmlns:a16="http://schemas.microsoft.com/office/drawing/2014/main" id="{ECDF4346-FD90-4BBE-86A1-FC37B3E17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3837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6736D"/>
                </a:solidFill>
              </a:defRPr>
            </a:pPr>
            <a:r>
              <a:rPr sz="1725" b="0">
                <a:solidFill>
                  <a:srgbClr val="66736D"/>
                </a:solidFill>
              </a:rPr>
              <a:t>빠른 발견</a:t>
            </a:r>
          </a:p>
        </p:txBody>
      </p:sp>
      <p:sp>
        <p:nvSpPr>
          <p:cNvPr id="11" name="competitor-gap-0">
            <a:extLst xmlns:a="http://schemas.openxmlformats.org/drawingml/2006/main">
              <a:ext uri="{FF2B5EF4-FFF2-40B4-BE49-F238E27FC236}">
                <a16:creationId xmlns:a16="http://schemas.microsoft.com/office/drawing/2014/main" id="{EA8BA6F0-17DE-4D84-9E7B-A8CEAAC19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238375"/>
            <a:ext cx="2209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9C533F"/>
                </a:solidFill>
              </a:defRPr>
            </a:pPr>
            <a:r>
              <a:rPr sz="1725" b="0">
                <a:solidFill>
                  <a:srgbClr val="9C533F"/>
                </a:solidFill>
              </a:rPr>
              <a:t>흐름 단절</a:t>
            </a:r>
          </a:p>
        </p:txBody>
      </p:sp>
      <p:sp>
        <p:nvSpPr>
          <p:cNvPr id="12" name="decorative-competitor-1">
            <a:extLst xmlns:a="http://schemas.openxmlformats.org/drawingml/2006/main">
              <a:ext uri="{FF2B5EF4-FFF2-40B4-BE49-F238E27FC236}">
                <a16:creationId xmlns:a16="http://schemas.microsoft.com/office/drawing/2014/main" id="{6FD39786-7246-4D17-AF77-FD3FECF35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2952750"/>
            <a:ext cx="72009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13" name="competitor-name-1">
            <a:extLst xmlns:a="http://schemas.openxmlformats.org/drawingml/2006/main">
              <a:ext uri="{FF2B5EF4-FFF2-40B4-BE49-F238E27FC236}">
                <a16:creationId xmlns:a16="http://schemas.microsoft.com/office/drawing/2014/main" id="{3FC7479B-37EE-447F-8968-805921357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11467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231E"/>
                </a:solidFill>
              </a:defRPr>
            </a:pPr>
            <a:r>
              <a:rPr sz="1950" b="1">
                <a:solidFill>
                  <a:srgbClr val="17231E"/>
                </a:solidFill>
              </a:rPr>
              <a:t>범용 AI</a:t>
            </a:r>
          </a:p>
        </p:txBody>
      </p:sp>
      <p:sp>
        <p:nvSpPr>
          <p:cNvPr id="14" name="competitor-strength-1">
            <a:extLst xmlns:a="http://schemas.openxmlformats.org/drawingml/2006/main">
              <a:ext uri="{FF2B5EF4-FFF2-40B4-BE49-F238E27FC236}">
                <a16:creationId xmlns:a16="http://schemas.microsoft.com/office/drawing/2014/main" id="{CD6B1335-3B09-4FB5-8215-92060E720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11467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6736D"/>
                </a:solidFill>
              </a:defRPr>
            </a:pPr>
            <a:r>
              <a:rPr sz="1725" b="0">
                <a:solidFill>
                  <a:srgbClr val="66736D"/>
                </a:solidFill>
              </a:rPr>
              <a:t>유연한 생성</a:t>
            </a:r>
          </a:p>
        </p:txBody>
      </p:sp>
      <p:sp>
        <p:nvSpPr>
          <p:cNvPr id="15" name="competitor-gap-1">
            <a:extLst xmlns:a="http://schemas.openxmlformats.org/drawingml/2006/main">
              <a:ext uri="{FF2B5EF4-FFF2-40B4-BE49-F238E27FC236}">
                <a16:creationId xmlns:a16="http://schemas.microsoft.com/office/drawing/2014/main" id="{9BC26935-98E8-47BE-9594-C9FC6C968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114675"/>
            <a:ext cx="2209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9C533F"/>
                </a:solidFill>
              </a:defRPr>
            </a:pPr>
            <a:r>
              <a:rPr sz="1725" b="0">
                <a:solidFill>
                  <a:srgbClr val="9C533F"/>
                </a:solidFill>
              </a:rPr>
              <a:t>재현·보안 우려</a:t>
            </a:r>
          </a:p>
        </p:txBody>
      </p:sp>
      <p:sp>
        <p:nvSpPr>
          <p:cNvPr id="16" name="decorative-competitor-2">
            <a:extLst xmlns:a="http://schemas.openxmlformats.org/drawingml/2006/main">
              <a:ext uri="{FF2B5EF4-FFF2-40B4-BE49-F238E27FC236}">
                <a16:creationId xmlns:a16="http://schemas.microsoft.com/office/drawing/2014/main" id="{883B8E3D-3DA1-4ADA-9B36-1F52EC060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3829050"/>
            <a:ext cx="72009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17" name="competitor-name-2">
            <a:extLst xmlns:a="http://schemas.openxmlformats.org/drawingml/2006/main">
              <a:ext uri="{FF2B5EF4-FFF2-40B4-BE49-F238E27FC236}">
                <a16:creationId xmlns:a16="http://schemas.microsoft.com/office/drawing/2014/main" id="{923B8F50-EB6A-41BE-B807-1309F106A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99097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231E"/>
                </a:solidFill>
              </a:defRPr>
            </a:pPr>
            <a:r>
              <a:rPr sz="1950" b="1">
                <a:solidFill>
                  <a:srgbClr val="17231E"/>
                </a:solidFill>
              </a:rPr>
              <a:t>사내 스크립트</a:t>
            </a:r>
          </a:p>
        </p:txBody>
      </p:sp>
      <p:sp>
        <p:nvSpPr>
          <p:cNvPr id="18" name="competitor-strength-2">
            <a:extLst xmlns:a="http://schemas.openxmlformats.org/drawingml/2006/main">
              <a:ext uri="{FF2B5EF4-FFF2-40B4-BE49-F238E27FC236}">
                <a16:creationId xmlns:a16="http://schemas.microsoft.com/office/drawing/2014/main" id="{1310EF94-B930-4570-9239-89740646E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99097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6736D"/>
                </a:solidFill>
              </a:defRPr>
            </a:pPr>
            <a:r>
              <a:rPr sz="1725" b="0">
                <a:solidFill>
                  <a:srgbClr val="66736D"/>
                </a:solidFill>
              </a:rPr>
              <a:t>맞춤 가능</a:t>
            </a:r>
          </a:p>
        </p:txBody>
      </p:sp>
      <p:sp>
        <p:nvSpPr>
          <p:cNvPr id="19" name="competitor-gap-2">
            <a:extLst xmlns:a="http://schemas.openxmlformats.org/drawingml/2006/main">
              <a:ext uri="{FF2B5EF4-FFF2-40B4-BE49-F238E27FC236}">
                <a16:creationId xmlns:a16="http://schemas.microsoft.com/office/drawing/2014/main" id="{6C4F966C-A9D3-4564-AA45-31168C1C2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990975"/>
            <a:ext cx="2209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9C533F"/>
                </a:solidFill>
              </a:defRPr>
            </a:pPr>
            <a:r>
              <a:rPr sz="1725" b="0">
                <a:solidFill>
                  <a:srgbClr val="9C533F"/>
                </a:solidFill>
              </a:rPr>
              <a:t>유지보수 부담</a:t>
            </a:r>
          </a:p>
        </p:txBody>
      </p:sp>
      <p:sp>
        <p:nvSpPr>
          <p:cNvPr id="20" name="decorative-competitor-3">
            <a:extLst xmlns:a="http://schemas.openxmlformats.org/drawingml/2006/main">
              <a:ext uri="{FF2B5EF4-FFF2-40B4-BE49-F238E27FC236}">
                <a16:creationId xmlns:a16="http://schemas.microsoft.com/office/drawing/2014/main" id="{61A7BE8B-E360-4CF5-A5FD-B1604F4F1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4705350"/>
            <a:ext cx="72009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9525">
            <a:solidFill>
              <a:srgbClr val="BFD8C8"/>
            </a:solidFill>
            <a:prstDash val="solid"/>
          </a:ln>
        </p:spPr>
      </p:sp>
      <p:sp>
        <p:nvSpPr>
          <p:cNvPr id="21" name="competitor-name-3">
            <a:extLst xmlns:a="http://schemas.openxmlformats.org/drawingml/2006/main">
              <a:ext uri="{FF2B5EF4-FFF2-40B4-BE49-F238E27FC236}">
                <a16:creationId xmlns:a16="http://schemas.microsoft.com/office/drawing/2014/main" id="{62AC70E7-668B-46CD-BFBE-240541849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86727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F6B51"/>
                </a:solidFill>
              </a:defRPr>
            </a:pPr>
            <a:r>
              <a:rPr sz="1950" b="1">
                <a:solidFill>
                  <a:srgbClr val="1F6B51"/>
                </a:solidFill>
              </a:rPr>
              <a:t>[우리 제품]</a:t>
            </a:r>
          </a:p>
        </p:txBody>
      </p:sp>
      <p:sp>
        <p:nvSpPr>
          <p:cNvPr id="22" name="competitor-strength-3">
            <a:extLst xmlns:a="http://schemas.openxmlformats.org/drawingml/2006/main">
              <a:ext uri="{FF2B5EF4-FFF2-40B4-BE49-F238E27FC236}">
                <a16:creationId xmlns:a16="http://schemas.microsoft.com/office/drawing/2014/main" id="{0CB5D650-D124-45EB-8B33-0787D8329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86727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6736D"/>
                </a:solidFill>
              </a:defRPr>
            </a:pPr>
            <a:r>
              <a:rPr sz="1725" b="0">
                <a:solidFill>
                  <a:srgbClr val="66736D"/>
                </a:solidFill>
              </a:rPr>
              <a:t>연결·신뢰·재사용</a:t>
            </a:r>
          </a:p>
        </p:txBody>
      </p:sp>
      <p:sp>
        <p:nvSpPr>
          <p:cNvPr id="23" name="competitor-gap-3">
            <a:extLst xmlns:a="http://schemas.openxmlformats.org/drawingml/2006/main">
              <a:ext uri="{FF2B5EF4-FFF2-40B4-BE49-F238E27FC236}">
                <a16:creationId xmlns:a16="http://schemas.microsoft.com/office/drawing/2014/main" id="{08099683-24EA-4A27-8BCD-7C2899695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867275"/>
            <a:ext cx="2209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F6B51"/>
                </a:solidFill>
              </a:defRPr>
            </a:pPr>
            <a:r>
              <a:rPr sz="1725" b="0">
                <a:solidFill>
                  <a:srgbClr val="1F6B51"/>
                </a:solidFill>
              </a:rPr>
              <a:t>초기 인지도</a:t>
            </a:r>
          </a:p>
        </p:txBody>
      </p:sp>
      <p:sp>
        <p:nvSpPr>
          <p:cNvPr id="24" name="moat-line">
            <a:extLst xmlns:a="http://schemas.openxmlformats.org/drawingml/2006/main">
              <a:ext uri="{FF2B5EF4-FFF2-40B4-BE49-F238E27FC236}">
                <a16:creationId xmlns:a16="http://schemas.microsoft.com/office/drawing/2014/main" id="{3349B7B0-6F9A-45A9-B980-B2008EC2E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5638800"/>
            <a:ext cx="7200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방어력: 검증 규칙·레시피·신뢰 콘텐츠가 전환 비용과 재방문을 만듭니다.</a:t>
            </a:r>
          </a:p>
        </p:txBody>
      </p:sp>
      <p:sp>
        <p:nvSpPr>
          <p:cNvPr id="25" name="decorative-footer-rule">
            <a:extLst xmlns:a="http://schemas.openxmlformats.org/drawingml/2006/main">
              <a:ext uri="{FF2B5EF4-FFF2-40B4-BE49-F238E27FC236}">
                <a16:creationId xmlns:a16="http://schemas.microsoft.com/office/drawing/2014/main" id="{7445D2D7-C228-495B-8F63-F4B509BCA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2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B08308F5-B893-4635-97D1-F9EA4CEBA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9938E"/>
                </a:solidFill>
              </a:defRPr>
            </a:pPr>
            <a:r>
              <a:rPr sz="12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2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2BFD677-DD46-4A0F-9142-26F37369B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960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13165641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section-eyebrow">
            <a:extLst xmlns:a="http://schemas.openxmlformats.org/drawingml/2006/main">
              <a:ext uri="{FF2B5EF4-FFF2-40B4-BE49-F238E27FC236}">
                <a16:creationId xmlns:a16="http://schemas.microsoft.com/office/drawing/2014/main" id="{518B38C3-FC62-4E21-828A-7FEE8F7EA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6B51"/>
                </a:solidFill>
              </a:defRPr>
            </a:pPr>
            <a:r>
              <a:rPr sz="1650" b="1">
                <a:solidFill>
                  <a:srgbClr val="1F6B51"/>
                </a:solidFill>
              </a:rPr>
              <a:t>08 · ROADMAP, TEAM &amp; USE OF FUNDS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95AB59E-5F43-4604-B26D-ABF001A50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7231E"/>
                </a:solidFill>
              </a:defRPr>
            </a:pPr>
            <a:r>
              <a:rPr sz="3525" b="1">
                <a:solidFill>
                  <a:srgbClr val="17231E"/>
                </a:solidFill>
              </a:rPr>
              <a:t>12개월 동안 반복 사용과 팀 전환을 검증합니다</a:t>
            </a:r>
          </a:p>
        </p:txBody>
      </p:sp>
      <p:sp>
        <p:nvSpPr>
          <p:cNvPr id="3" name="haru-utils-mark">
            <a:extLst xmlns:a="http://schemas.openxmlformats.org/drawingml/2006/main">
              <a:ext uri="{FF2B5EF4-FFF2-40B4-BE49-F238E27FC236}">
                <a16:creationId xmlns:a16="http://schemas.microsoft.com/office/drawing/2014/main" id="{1B2C22F5-DC55-46B7-9652-4F529B1D7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77575" y="4286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4A3E"/>
          </a:solidFill>
          <a:ln xmlns:a="http://schemas.openxmlformats.org/drawingml/2006/main" w="0">
            <a:solidFill>
              <a:srgbClr val="1F4A3E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U</a:t>
            </a:r>
          </a:p>
        </p:txBody>
      </p:sp>
      <p:sp>
        <p:nvSpPr>
          <p:cNvPr id="4" name="decorative-header-rule">
            <a:extLst xmlns:a="http://schemas.openxmlformats.org/drawingml/2006/main">
              <a:ext uri="{FF2B5EF4-FFF2-40B4-BE49-F238E27FC236}">
                <a16:creationId xmlns:a16="http://schemas.microsoft.com/office/drawing/2014/main" id="{E530FF7E-50C2-438D-99EC-F5C07FFDB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5" name="accessibility-summary">
            <a:extLst xmlns:a="http://schemas.openxmlformats.org/drawingml/2006/main">
              <a:ext uri="{FF2B5EF4-FFF2-40B4-BE49-F238E27FC236}">
                <a16:creationId xmlns:a16="http://schemas.microsoft.com/office/drawing/2014/main" id="{7ED253B1-466D-4990-B1F3-7334BC21F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6736D"/>
                </a:solidFill>
              </a:defRPr>
            </a:pPr>
            <a:r>
              <a:rPr sz="1650" b="0">
                <a:solidFill>
                  <a:srgbClr val="66736D"/>
                </a:solidFill>
              </a:rPr>
              <a:t>자금으로 만들 결과·시기·책임 역량을 연결하고, 기능 목록 대신 검증 가능한 마일스톤을 제시합니다.</a:t>
            </a:r>
          </a:p>
        </p:txBody>
      </p:sp>
      <p:sp>
        <p:nvSpPr>
          <p:cNvPr id="6" name="decorative-roadmap-phase-0">
            <a:extLst xmlns:a="http://schemas.openxmlformats.org/drawingml/2006/main">
              <a:ext uri="{FF2B5EF4-FFF2-40B4-BE49-F238E27FC236}">
                <a16:creationId xmlns:a16="http://schemas.microsoft.com/office/drawing/2014/main" id="{44C885A9-3EC3-409E-A7AC-110EC7F3D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3105150" cy="1885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CF8"/>
          </a:solidFill>
          <a:ln xmlns:a="http://schemas.openxmlformats.org/drawingml/2006/main" w="0">
            <a:solidFill>
              <a:srgbClr val="DDECF8"/>
            </a:solidFill>
            <a:prstDash val="solid"/>
          </a:ln>
        </p:spPr>
      </p:sp>
      <p:sp>
        <p:nvSpPr>
          <p:cNvPr id="7" name="phase-period-0">
            <a:extLst xmlns:a="http://schemas.openxmlformats.org/drawingml/2006/main">
              <a:ext uri="{FF2B5EF4-FFF2-40B4-BE49-F238E27FC236}">
                <a16:creationId xmlns:a16="http://schemas.microsoft.com/office/drawing/2014/main" id="{F635076B-4EAA-402E-9108-064008F37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343150"/>
            <a:ext cx="2686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15D72"/>
                </a:solidFill>
              </a:defRPr>
            </a:pPr>
            <a:r>
              <a:rPr sz="1500" b="1">
                <a:solidFill>
                  <a:srgbClr val="315D72"/>
                </a:solidFill>
              </a:rPr>
              <a:t>0–3개월</a:t>
            </a:r>
          </a:p>
        </p:txBody>
      </p:sp>
      <p:sp>
        <p:nvSpPr>
          <p:cNvPr id="8" name="phase-title-0">
            <a:extLst xmlns:a="http://schemas.openxmlformats.org/drawingml/2006/main">
              <a:ext uri="{FF2B5EF4-FFF2-40B4-BE49-F238E27FC236}">
                <a16:creationId xmlns:a16="http://schemas.microsoft.com/office/drawing/2014/main" id="{06F7CA08-33EA-403D-9E00-F18540FC1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62250"/>
            <a:ext cx="2686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315D72"/>
                </a:solidFill>
              </a:defRPr>
            </a:pPr>
            <a:r>
              <a:rPr sz="2850" b="1">
                <a:solidFill>
                  <a:srgbClr val="315D72"/>
                </a:solidFill>
              </a:rPr>
              <a:t>완성도</a:t>
            </a:r>
          </a:p>
        </p:txBody>
      </p:sp>
      <p:sp>
        <p:nvSpPr>
          <p:cNvPr id="9" name="phase-body-0">
            <a:extLst xmlns:a="http://schemas.openxmlformats.org/drawingml/2006/main">
              <a:ext uri="{FF2B5EF4-FFF2-40B4-BE49-F238E27FC236}">
                <a16:creationId xmlns:a16="http://schemas.microsoft.com/office/drawing/2014/main" id="{E91B23C9-1BA1-4941-AC96-0204D51CF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333750"/>
            <a:ext cx="26860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315D72"/>
                </a:solidFill>
              </a:defRPr>
            </a:pPr>
            <a:r>
              <a:rPr sz="1800" b="0">
                <a:solidFill>
                  <a:srgbClr val="315D72"/>
                </a:solidFill>
              </a:rPr>
              <a:t>대표 도구 15개</a:t>
            </a:r>
          </a:p>
          <a:p xmlns:a="http://schemas.openxmlformats.org/drawingml/2006/main">
            <a:pPr algn="l">
              <a:defRPr sz="1800" b="0">
                <a:solidFill>
                  <a:srgbClr val="315D72"/>
                </a:solidFill>
              </a:defRPr>
            </a:pPr>
            <a:r>
              <a:rPr sz="1800" b="0">
                <a:solidFill>
                  <a:srgbClr val="315D72"/>
                </a:solidFill>
              </a:rPr>
              <a:t>재방문 40% 검증</a:t>
            </a:r>
          </a:p>
        </p:txBody>
      </p:sp>
      <p:sp>
        <p:nvSpPr>
          <p:cNvPr id="10" name="decorative-roadmap-phase-1">
            <a:extLst xmlns:a="http://schemas.openxmlformats.org/drawingml/2006/main">
              <a:ext uri="{FF2B5EF4-FFF2-40B4-BE49-F238E27FC236}">
                <a16:creationId xmlns:a16="http://schemas.microsoft.com/office/drawing/2014/main" id="{710FA180-0285-4B86-853D-89702A966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133600"/>
            <a:ext cx="3105150" cy="1885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ED"/>
          </a:solidFill>
          <a:ln xmlns:a="http://schemas.openxmlformats.org/drawingml/2006/main" w="0">
            <a:solidFill>
              <a:srgbClr val="EAF5ED"/>
            </a:solidFill>
            <a:prstDash val="solid"/>
          </a:ln>
        </p:spPr>
      </p:sp>
      <p:sp>
        <p:nvSpPr>
          <p:cNvPr id="11" name="phase-period-1">
            <a:extLst xmlns:a="http://schemas.openxmlformats.org/drawingml/2006/main">
              <a:ext uri="{FF2B5EF4-FFF2-40B4-BE49-F238E27FC236}">
                <a16:creationId xmlns:a16="http://schemas.microsoft.com/office/drawing/2014/main" id="{351E0352-F938-4ED8-A3B3-5E148A97C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343150"/>
            <a:ext cx="2686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F6B51"/>
                </a:solidFill>
              </a:defRPr>
            </a:pPr>
            <a:r>
              <a:rPr sz="1500" b="1">
                <a:solidFill>
                  <a:srgbClr val="1F6B51"/>
                </a:solidFill>
              </a:rPr>
              <a:t>4–6개월</a:t>
            </a:r>
          </a:p>
        </p:txBody>
      </p:sp>
      <p:sp>
        <p:nvSpPr>
          <p:cNvPr id="12" name="phase-title-1">
            <a:extLst xmlns:a="http://schemas.openxmlformats.org/drawingml/2006/main">
              <a:ext uri="{FF2B5EF4-FFF2-40B4-BE49-F238E27FC236}">
                <a16:creationId xmlns:a16="http://schemas.microsoft.com/office/drawing/2014/main" id="{1A8A38EF-BFB2-4822-830D-171F2104D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762250"/>
            <a:ext cx="2686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F6B51"/>
                </a:solidFill>
              </a:defRPr>
            </a:pPr>
            <a:r>
              <a:rPr sz="2850" b="1">
                <a:solidFill>
                  <a:srgbClr val="1F6B51"/>
                </a:solidFill>
              </a:rPr>
              <a:t>연결</a:t>
            </a:r>
          </a:p>
        </p:txBody>
      </p:sp>
      <p:sp>
        <p:nvSpPr>
          <p:cNvPr id="13" name="phase-body-1">
            <a:extLst xmlns:a="http://schemas.openxmlformats.org/drawingml/2006/main">
              <a:ext uri="{FF2B5EF4-FFF2-40B4-BE49-F238E27FC236}">
                <a16:creationId xmlns:a16="http://schemas.microsoft.com/office/drawing/2014/main" id="{185C00A7-F43B-4DC5-85A9-B427D1AA0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333750"/>
            <a:ext cx="26860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F6B51"/>
                </a:solidFill>
              </a:defRPr>
            </a:pPr>
            <a:r>
              <a:rPr sz="1800" b="0">
                <a:solidFill>
                  <a:srgbClr val="1F6B51"/>
                </a:solidFill>
              </a:rPr>
              <a:t>업무 레시피 8개</a:t>
            </a:r>
          </a:p>
          <a:p xmlns:a="http://schemas.openxmlformats.org/drawingml/2006/main">
            <a:pPr algn="l">
              <a:defRPr sz="1800" b="0">
                <a:solidFill>
                  <a:srgbClr val="1F6B51"/>
                </a:solidFill>
              </a:defRPr>
            </a:pPr>
            <a:r>
              <a:rPr sz="1800" b="0">
                <a:solidFill>
                  <a:srgbClr val="1F6B51"/>
                </a:solidFill>
              </a:rPr>
              <a:t>팀 파일럿 10곳</a:t>
            </a:r>
          </a:p>
        </p:txBody>
      </p:sp>
      <p:sp>
        <p:nvSpPr>
          <p:cNvPr id="14" name="decorative-roadmap-phase-2">
            <a:extLst xmlns:a="http://schemas.openxmlformats.org/drawingml/2006/main">
              <a:ext uri="{FF2B5EF4-FFF2-40B4-BE49-F238E27FC236}">
                <a16:creationId xmlns:a16="http://schemas.microsoft.com/office/drawing/2014/main" id="{C08931CE-FA50-4FDE-87EB-D14E382D5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133600"/>
            <a:ext cx="3105150" cy="1885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B8"/>
          </a:solidFill>
          <a:ln xmlns:a="http://schemas.openxmlformats.org/drawingml/2006/main" w="0">
            <a:solidFill>
              <a:srgbClr val="FFF0B8"/>
            </a:solidFill>
            <a:prstDash val="solid"/>
          </a:ln>
        </p:spPr>
      </p:sp>
      <p:sp>
        <p:nvSpPr>
          <p:cNvPr id="15" name="phase-period-2">
            <a:extLst xmlns:a="http://schemas.openxmlformats.org/drawingml/2006/main">
              <a:ext uri="{FF2B5EF4-FFF2-40B4-BE49-F238E27FC236}">
                <a16:creationId xmlns:a16="http://schemas.microsoft.com/office/drawing/2014/main" id="{D6EC299F-082B-4773-A701-9262D5B47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343150"/>
            <a:ext cx="2686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15917"/>
                </a:solidFill>
              </a:defRPr>
            </a:pPr>
            <a:r>
              <a:rPr sz="1500" b="1">
                <a:solidFill>
                  <a:srgbClr val="715917"/>
                </a:solidFill>
              </a:rPr>
              <a:t>7–12개월</a:t>
            </a:r>
          </a:p>
        </p:txBody>
      </p:sp>
      <p:sp>
        <p:nvSpPr>
          <p:cNvPr id="16" name="phase-title-2">
            <a:extLst xmlns:a="http://schemas.openxmlformats.org/drawingml/2006/main">
              <a:ext uri="{FF2B5EF4-FFF2-40B4-BE49-F238E27FC236}">
                <a16:creationId xmlns:a16="http://schemas.microsoft.com/office/drawing/2014/main" id="{8466CC1D-3F1E-4B06-91D2-2B596CCE1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762250"/>
            <a:ext cx="2686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715917"/>
                </a:solidFill>
              </a:defRPr>
            </a:pPr>
            <a:r>
              <a:rPr sz="2850" b="1">
                <a:solidFill>
                  <a:srgbClr val="715917"/>
                </a:solidFill>
              </a:rPr>
              <a:t>수익</a:t>
            </a:r>
          </a:p>
        </p:txBody>
      </p:sp>
      <p:sp>
        <p:nvSpPr>
          <p:cNvPr id="17" name="phase-body-2">
            <a:extLst xmlns:a="http://schemas.openxmlformats.org/drawingml/2006/main">
              <a:ext uri="{FF2B5EF4-FFF2-40B4-BE49-F238E27FC236}">
                <a16:creationId xmlns:a16="http://schemas.microsoft.com/office/drawing/2014/main" id="{0D1A6B12-5F5D-4A07-9D95-DEABBE6D4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333750"/>
            <a:ext cx="26860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715917"/>
                </a:solidFill>
              </a:defRPr>
            </a:pPr>
            <a:r>
              <a:rPr sz="1800" b="0">
                <a:solidFill>
                  <a:srgbClr val="715917"/>
                </a:solidFill>
              </a:rPr>
              <a:t>유료 묶음 출시</a:t>
            </a:r>
          </a:p>
          <a:p xmlns:a="http://schemas.openxmlformats.org/drawingml/2006/main">
            <a:pPr algn="l">
              <a:defRPr sz="1800" b="0">
                <a:solidFill>
                  <a:srgbClr val="715917"/>
                </a:solidFill>
              </a:defRPr>
            </a:pPr>
            <a:r>
              <a:rPr sz="1800" b="0">
                <a:solidFill>
                  <a:srgbClr val="715917"/>
                </a:solidFill>
              </a:rPr>
              <a:t>MRR [목표] 달성</a:t>
            </a:r>
          </a:p>
        </p:txBody>
      </p:sp>
      <p:sp>
        <p:nvSpPr>
          <p:cNvPr id="18" name="fund-title">
            <a:extLst xmlns:a="http://schemas.openxmlformats.org/drawingml/2006/main">
              <a:ext uri="{FF2B5EF4-FFF2-40B4-BE49-F238E27FC236}">
                <a16:creationId xmlns:a16="http://schemas.microsoft.com/office/drawing/2014/main" id="{84A9708D-A373-46DC-84B4-1A1361B7F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14850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231E"/>
                </a:solidFill>
              </a:defRPr>
            </a:pPr>
            <a:r>
              <a:rPr sz="2250" b="1">
                <a:solidFill>
                  <a:srgbClr val="17231E"/>
                </a:solidFill>
              </a:rPr>
              <a:t>자금 사용 [샘플]</a:t>
            </a:r>
          </a:p>
        </p:txBody>
      </p:sp>
      <p:sp>
        <p:nvSpPr>
          <p:cNvPr id="19" name="fund-allocation">
            <a:extLst xmlns:a="http://schemas.openxmlformats.org/drawingml/2006/main">
              <a:ext uri="{FF2B5EF4-FFF2-40B4-BE49-F238E27FC236}">
                <a16:creationId xmlns:a16="http://schemas.microsoft.com/office/drawing/2014/main" id="{31A4E7E8-A79E-4C18-BBBD-A73683DA6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29200"/>
            <a:ext cx="581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36D"/>
                </a:solidFill>
              </a:defRPr>
            </a:pPr>
            <a:r>
              <a:rPr sz="2025" b="0">
                <a:solidFill>
                  <a:srgbClr val="66736D"/>
                </a:solidFill>
              </a:rPr>
              <a:t>제품 45% · 콘텐츠·신뢰 25% · 성장 20% · 운영 10%</a:t>
            </a:r>
          </a:p>
        </p:txBody>
      </p:sp>
      <p:sp>
        <p:nvSpPr>
          <p:cNvPr id="20" name="team-title">
            <a:extLst xmlns:a="http://schemas.openxmlformats.org/drawingml/2006/main">
              <a:ext uri="{FF2B5EF4-FFF2-40B4-BE49-F238E27FC236}">
                <a16:creationId xmlns:a16="http://schemas.microsoft.com/office/drawing/2014/main" id="{86224041-C43C-43EF-90E4-8F06893B1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51485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231E"/>
                </a:solidFill>
              </a:defRPr>
            </a:pPr>
            <a:r>
              <a:rPr sz="2250" b="1">
                <a:solidFill>
                  <a:srgbClr val="17231E"/>
                </a:solidFill>
              </a:rPr>
              <a:t>팀의 결정적 역량</a:t>
            </a:r>
          </a:p>
        </p:txBody>
      </p:sp>
      <p:sp>
        <p:nvSpPr>
          <p:cNvPr id="21" name="team-list">
            <a:extLst xmlns:a="http://schemas.openxmlformats.org/drawingml/2006/main">
              <a:ext uri="{FF2B5EF4-FFF2-40B4-BE49-F238E27FC236}">
                <a16:creationId xmlns:a16="http://schemas.microsoft.com/office/drawing/2014/main" id="{4613CF11-24C2-45A8-9A21-B5A8493D2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5029200"/>
            <a:ext cx="371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[이름/역할] 제품·브라우저 처리</a:t>
            </a:r>
          </a:p>
          <a:p xmlns:a="http://schemas.openxmlformats.org/drawingml/2006/main">
            <a:pPr algn="l">
              <a:defRPr sz="1800" b="0">
                <a:solidFill>
                  <a:srgbClr val="66736D"/>
                </a:solidFill>
              </a:defRPr>
            </a:pPr>
            <a:r>
              <a:rPr sz="1800" b="0">
                <a:solidFill>
                  <a:srgbClr val="66736D"/>
                </a:solidFill>
              </a:rPr>
              <a:t>[이름/역할] 콘텐츠·배포·성장</a:t>
            </a:r>
          </a:p>
        </p:txBody>
      </p:sp>
      <p:sp>
        <p:nvSpPr>
          <p:cNvPr id="22" name="decorative-footer-rule">
            <a:extLst xmlns:a="http://schemas.openxmlformats.org/drawingml/2006/main">
              <a:ext uri="{FF2B5EF4-FFF2-40B4-BE49-F238E27FC236}">
                <a16:creationId xmlns:a16="http://schemas.microsoft.com/office/drawing/2014/main" id="{51A94677-4A8F-4A2F-BC63-098E1DC80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DC"/>
            </a:solidFill>
            <a:prstDash val="solid"/>
          </a:ln>
        </p:spPr>
      </p:sp>
      <p:sp>
        <p:nvSpPr>
          <p:cNvPr id="23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93BFB0B8-FB16-49E3-ADCE-CC086D0C7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9938E"/>
                </a:solidFill>
              </a:defRPr>
            </a:pPr>
            <a:r>
              <a:rPr sz="1200" b="1">
                <a:solidFill>
                  <a:srgbClr val="89938E"/>
                </a:solidFill>
              </a:rPr>
              <a:t>HARU UTILS · EDITABLE TEMPLATE</a:t>
            </a:r>
          </a:p>
        </p:txBody>
      </p:sp>
      <p:sp>
        <p:nvSpPr>
          <p:cNvPr id="24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5838CFD-EEB9-4D2C-81B3-C66B7C2C0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4960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F6B51"/>
                </a:solidFill>
              </a:defRPr>
            </a:pPr>
            <a:r>
              <a:rPr sz="1350" b="1">
                <a:solidFill>
                  <a:srgbClr val="1F6B51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8879961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2026-09-02T08:55:58.8550000Z</dcterms:created>
  <dcterms:modified xsi:type="dcterms:W3CDTF">2026-09-02T08:55:58.8550000Z</dcterms:modified>
</coreProperties>
</file>