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a616df32fe44044" /><Relationship Type="http://schemas.openxmlformats.org/officeDocument/2006/relationships/extended-properties" Target="/docProps/app.xml" Id="R874f85901d434c48" /><Relationship Type="http://schemas.openxmlformats.org/officeDocument/2006/relationships/officeDocument" Target="/ppt/presentation.xml" Id="Rc6f25266d684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df6338ff70480a"/>
  </p:sldMasterIdLst>
  <p:notesMasterIdLst>
    <p:notesMasterId xmlns:r="http://schemas.openxmlformats.org/officeDocument/2006/relationships" r:id="R4768e9f9109240ee"/>
  </p:notesMasterIdLst>
  <p:sldIdLst>
    <p:sldId xmlns:r="http://schemas.openxmlformats.org/officeDocument/2006/relationships" id="256" r:id="R568d771ff1b54c00"/>
    <p:sldId xmlns:r="http://schemas.openxmlformats.org/officeDocument/2006/relationships" id="257" r:id="R71fd999527f74fff"/>
    <p:sldId xmlns:r="http://schemas.openxmlformats.org/officeDocument/2006/relationships" id="258" r:id="R1930e9d4a80f4a07"/>
    <p:sldId xmlns:r="http://schemas.openxmlformats.org/officeDocument/2006/relationships" id="259" r:id="Rdcbba62dd2504ab8"/>
    <p:sldId xmlns:r="http://schemas.openxmlformats.org/officeDocument/2006/relationships" id="260" r:id="R2861d951475c440f"/>
    <p:sldId xmlns:r="http://schemas.openxmlformats.org/officeDocument/2006/relationships" id="261" r:id="Rb074262bb9964e1a"/>
    <p:sldId xmlns:r="http://schemas.openxmlformats.org/officeDocument/2006/relationships" id="262" r:id="R21920f0359d649af"/>
    <p:sldId xmlns:r="http://schemas.openxmlformats.org/officeDocument/2006/relationships" id="263" r:id="R435fe0c0d83b42b5"/>
    <p:sldId xmlns:r="http://schemas.openxmlformats.org/officeDocument/2006/relationships" id="264" r:id="R22bc529b600945aa"/>
    <p:sldId xmlns:r="http://schemas.openxmlformats.org/officeDocument/2006/relationships" id="265" r:id="R8cba1c80818f43a9"/>
    <p:sldId xmlns:r="http://schemas.openxmlformats.org/officeDocument/2006/relationships" id="266" r:id="R7be5efbdfad24b1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7213aa6df104ea7" /><Relationship Type="http://schemas.openxmlformats.org/officeDocument/2006/relationships/slideMaster" Target="/ppt/slideMasters/slideMaster1.xml" Id="Rb2df6338ff70480a" /><Relationship Type="http://schemas.openxmlformats.org/officeDocument/2006/relationships/notesMaster" Target="/ppt/notesMasters/notesMaster1.xml" Id="R4768e9f9109240ee" /><Relationship Type="http://schemas.openxmlformats.org/officeDocument/2006/relationships/presProps" Target="/ppt/presProps.xml" Id="R8976ded800494b22" /><Relationship Type="http://schemas.openxmlformats.org/officeDocument/2006/relationships/tableStyles" Target="/ppt/tableStyles.xml" Id="R9581b65c30f44166" /><Relationship Type="http://schemas.openxmlformats.org/officeDocument/2006/relationships/slide" Target="/ppt/slides/slide1.xml" Id="R568d771ff1b54c00" /><Relationship Type="http://schemas.openxmlformats.org/officeDocument/2006/relationships/slide" Target="/ppt/slides/slide2.xml" Id="R71fd999527f74fff" /><Relationship Type="http://schemas.openxmlformats.org/officeDocument/2006/relationships/slide" Target="/ppt/slides/slide3.xml" Id="R1930e9d4a80f4a07" /><Relationship Type="http://schemas.openxmlformats.org/officeDocument/2006/relationships/slide" Target="/ppt/slides/slide4.xml" Id="Rdcbba62dd2504ab8" /><Relationship Type="http://schemas.openxmlformats.org/officeDocument/2006/relationships/slide" Target="/ppt/slides/slide5.xml" Id="R2861d951475c440f" /><Relationship Type="http://schemas.openxmlformats.org/officeDocument/2006/relationships/slide" Target="/ppt/slides/slide6.xml" Id="Rb074262bb9964e1a" /><Relationship Type="http://schemas.openxmlformats.org/officeDocument/2006/relationships/slide" Target="/ppt/slides/slide7.xml" Id="R21920f0359d649af" /><Relationship Type="http://schemas.openxmlformats.org/officeDocument/2006/relationships/slide" Target="/ppt/slides/slide8.xml" Id="R435fe0c0d83b42b5" /><Relationship Type="http://schemas.openxmlformats.org/officeDocument/2006/relationships/slide" Target="/ppt/slides/slide9.xml" Id="R22bc529b600945aa" /><Relationship Type="http://schemas.openxmlformats.org/officeDocument/2006/relationships/slide" Target="/ppt/slides/slide10.xml" Id="R8cba1c80818f43a9" /><Relationship Type="http://schemas.openxmlformats.org/officeDocument/2006/relationships/slide" Target="/ppt/slides/slide11.xml" Id="R7be5efbdfad24b1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fa366ce2f0346a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8f27b226d8e429b" /><Relationship Type="http://schemas.openxmlformats.org/officeDocument/2006/relationships/notesMaster" Target="/ppt/notesMasters/notesMaster1.xml" Id="Rb5e2804312c64ab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e3dd874198745ce" /><Relationship Type="http://schemas.openxmlformats.org/officeDocument/2006/relationships/notesMaster" Target="/ppt/notesMasters/notesMaster1.xml" Id="R2130516c4229478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39450173f664da9" /><Relationship Type="http://schemas.openxmlformats.org/officeDocument/2006/relationships/notesMaster" Target="/ppt/notesMasters/notesMaster1.xml" Id="R2c82a93700884e4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8b4711d8c5f45d1" /><Relationship Type="http://schemas.openxmlformats.org/officeDocument/2006/relationships/notesMaster" Target="/ppt/notesMasters/notesMaster1.xml" Id="Rd38b7d753a424ef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a93fe131e8e43f1" /><Relationship Type="http://schemas.openxmlformats.org/officeDocument/2006/relationships/notesMaster" Target="/ppt/notesMasters/notesMaster1.xml" Id="Rb0dbf0563d754b4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56100c452764e6a" /><Relationship Type="http://schemas.openxmlformats.org/officeDocument/2006/relationships/notesMaster" Target="/ppt/notesMasters/notesMaster1.xml" Id="Rb365c4c3d2b2459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e2ce525e5174586" /><Relationship Type="http://schemas.openxmlformats.org/officeDocument/2006/relationships/notesMaster" Target="/ppt/notesMasters/notesMaster1.xml" Id="Rbfc30bfe39904b2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ffd9f844b1440c2" /><Relationship Type="http://schemas.openxmlformats.org/officeDocument/2006/relationships/notesMaster" Target="/ppt/notesMasters/notesMaster1.xml" Id="Rdd54a63653c34dd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d8b62474c8f4edd" /><Relationship Type="http://schemas.openxmlformats.org/officeDocument/2006/relationships/notesMaster" Target="/ppt/notesMasters/notesMaster1.xml" Id="R16f72df298404b4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8c953869ab8492b" /><Relationship Type="http://schemas.openxmlformats.org/officeDocument/2006/relationships/notesMaster" Target="/ppt/notesMasters/notesMaster1.xml" Id="R79d9459c983c4b0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104892f40b44adf" /><Relationship Type="http://schemas.openxmlformats.org/officeDocument/2006/relationships/notesMaster" Target="/ppt/notesMasters/notesMaster1.xml" Id="Ra8dbaae2868a4fb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제목은 발표의 목적이 드러나는 한 문장으로, 하단 메타 정보는 배포 버전 기준으로 갱신합니다.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사후 보고를 공유로 끝내지 말고 우선순위, 자원, 위험 수용처럼 승인해야 할 결정을 명시합니다.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완성 전 체크리스트로 사용합니다. 불필요한 슬라이드는 삭제하고 문서 전체의 용어와 날짜 기준을 통일하세요.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임원·고객 커뮤니케이션에 필요한 영향 시간, 범위, 원인 확정 수준, 현재 상태와 잔여 위험만 담습니다.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채팅 기억이 아니라 로그, 모니터링, 배포 기록의 증거 시각으로 타임라인을 만들고 시간대를 통일합니다.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확인된 영향과 미확인 항목을 분리하고, 미확인 항목에는 책임자와 확인 시한을 부여합니다.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최초 신호, 경보 발화, 사람이 인지한 시각, 담당 호출 시각을 구분합니다. 놓친 신호와 자동 탐지 범위도 함께 확인합니다.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사람의 실수로 끝내지 말고 직접 원인, 기여 요인, 통제 공백을 증거와 함께 분리합니다.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복구 완료를 선언한 기준과 관찰 시간을 적고, 임시 조치의 만료 조건과 잔여 위험을 숨기지 않습니다.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모호한 ‘개선’ 대신 예방·탐지·복구 중 어떤 위험을 얼마나 줄이는지와 완료 증거를 적습니다.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사람을 탓하지 않고 당시 정보와 시스템 조건을 기준으로 잘된 점, 실패한 가정, 다음에 바꿀 통제를 정리합니다.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cc1648c9e474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79de07a51f24073" /><Relationship Type="http://schemas.openxmlformats.org/officeDocument/2006/relationships/slideLayout" Target="/ppt/slideLayouts/slideLayout1.xml" Id="R13cd2688e2ec423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d2688e2ec423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8c7024fd640e9" /><Relationship Type="http://schemas.openxmlformats.org/officeDocument/2006/relationships/notesSlide" Target="/ppt/notesSlides/notesSlide1.xml" Id="R2be344734c0346a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8464f81e94ca0" /><Relationship Type="http://schemas.openxmlformats.org/officeDocument/2006/relationships/notesSlide" Target="/ppt/notesSlides/notesSlide10.xml" Id="Re784308c7db24d7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073a8bd8e48c9" /><Relationship Type="http://schemas.openxmlformats.org/officeDocument/2006/relationships/notesSlide" Target="/ppt/notesSlides/notesSlide11.xml" Id="R632a7a357fbe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7efa59c574ab2" /><Relationship Type="http://schemas.openxmlformats.org/officeDocument/2006/relationships/notesSlide" Target="/ppt/notesSlides/notesSlide2.xml" Id="R7270cb8c0124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34dbcfade48d0" /><Relationship Type="http://schemas.openxmlformats.org/officeDocument/2006/relationships/notesSlide" Target="/ppt/notesSlides/notesSlide3.xml" Id="R39b97d3fab12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0e076b3cc4577" /><Relationship Type="http://schemas.openxmlformats.org/officeDocument/2006/relationships/notesSlide" Target="/ppt/notesSlides/notesSlide4.xml" Id="R169327425cda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84d24e1e5427a" /><Relationship Type="http://schemas.openxmlformats.org/officeDocument/2006/relationships/notesSlide" Target="/ppt/notesSlides/notesSlide5.xml" Id="R2dda52296e7e4e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eb1a802b7482b" /><Relationship Type="http://schemas.openxmlformats.org/officeDocument/2006/relationships/notesSlide" Target="/ppt/notesSlides/notesSlide6.xml" Id="Rc1547447741843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482e04ff147e7" /><Relationship Type="http://schemas.openxmlformats.org/officeDocument/2006/relationships/notesSlide" Target="/ppt/notesSlides/notesSlide7.xml" Id="R010efa2c6b29465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6a958bfe942ce" /><Relationship Type="http://schemas.openxmlformats.org/officeDocument/2006/relationships/notesSlide" Target="/ppt/notesSlides/notesSlide8.xml" Id="Rec49d1ff33e5431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5b9e0a46348af" /><Relationship Type="http://schemas.openxmlformats.org/officeDocument/2006/relationships/notesSlide" Target="/ppt/notesSlides/notesSlide9.xml" Id="R0482c83814a4465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9989FC7-70FE-4BCB-B1CA-EB290AA8812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C533F"/>
          </a:solidFill>
          <a:ln xmlns:a="http://schemas.openxmlformats.org/drawingml/2006/main" w="0">
            <a:solidFill>
              <a:srgbClr val="9C533F"/>
            </a:solidFill>
            <a:prstDash val="solid"/>
          </a:ln>
        </p:spPr>
      </p:sp>
      <p:sp>
        <p:nvSpPr>
          <p:cNvPr id="2" name="cover-eyebrow">
            <a:extLst xmlns:a="http://schemas.openxmlformats.org/drawingml/2006/main">
              <a:ext uri="{FF2B5EF4-FFF2-40B4-BE49-F238E27FC236}">
                <a16:creationId xmlns:a16="http://schemas.microsoft.com/office/drawing/2014/main" id="{50527E1C-ED11-4B7E-80BA-28BC8F34D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3905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HARU UTILS TEMPLATE</a:t>
            </a:r>
          </a:p>
        </p:txBody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32302AEB-27E2-4C01-93A3-ECD28F137AA0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1581150"/>
            <a:ext cx="7334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17231E"/>
                </a:solidFill>
              </a:defRPr>
            </a:pPr>
            <a:r>
              <a:rPr sz="4350" b="1">
                <a:solidFill>
                  <a:srgbClr val="17231E"/>
                </a:solidFill>
              </a:rPr>
              <a:t>[서비스명] 장애 분석 보고</a:t>
            </a:r>
          </a:p>
        </p:txBody>
      </p:sp>
      <p:sp>
        <p:nvSpPr>
          <p:cNvPr id="4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9E12C8B2-2656-4CA7-8DC3-511E5FF43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47950"/>
            <a:ext cx="6858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사실과 추정을 분리하고, 복구에서 재발 방지까지 책임 있게 연결하는 템플릿입니다.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A65E07-5535-43BB-8352-BA55781863C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14750"/>
            <a:ext cx="7239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269BFF-B4B9-4D50-A0C1-E89F04532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905250"/>
            <a:ext cx="676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31E"/>
                </a:solidFill>
              </a:defRPr>
            </a:pPr>
            <a:r>
              <a:rPr sz="1350" b="0">
                <a:solidFill>
                  <a:srgbClr val="17231E"/>
                </a:solidFill>
              </a:rPr>
              <a:t>사건 ID [INC-000]  ·  등급 [SEV]  ·  발생 [YYYY.MM.DD HH:mm KST]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215A2AA-F92D-41E2-97C3-14C4FEADACB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990600"/>
            <a:ext cx="2095500" cy="2095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19050">
            <a:solidFill>
              <a:srgbClr val="C9DFD0"/>
            </a:solidFill>
            <a:prstDash val="solid"/>
          </a:ln>
        </p:spPr>
      </p:sp>
      <p:sp>
        <p:nvSpPr>
          <p:cNvPr id="8" name="cover-brand-u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3AF4C054-6334-40A2-A963-0064D2549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190625"/>
            <a:ext cx="1333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700" b="1">
                <a:solidFill>
                  <a:srgbClr val="1F4A3E"/>
                </a:solidFill>
              </a:defRPr>
            </a:pPr>
            <a:r>
              <a:rPr sz="8700" b="1">
                <a:solidFill>
                  <a:srgbClr val="1F4A3E"/>
                </a:solidFill>
              </a:rPr>
              <a:t>U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C4EE51-7542-4C55-B05E-BF8E5F223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543300"/>
            <a:ext cx="21717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한 줄 결론부터</a:t>
            </a:r>
          </a:p>
          <a:p xmlns:a="http://schemas.openxmlformats.org/drawingml/2006/main">
            <a:pPr algn="ctr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다음 행동까지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9267BC-3763-453D-AD7A-72C5AA3FE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953125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문서명 · 작성자 · YYYY.MM.DD · v0.1</a:t>
            </a:r>
          </a:p>
        </p:txBody>
      </p:sp>
      <p:sp>
        <p:nvSpPr>
          <p:cNvPr id="11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CBC898AA-7973-4612-920F-A8EC06214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0769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207526571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264FFB78-B198-420A-A08B-765512B1E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DECISION REQUEST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19FA48D-3014-4E96-A790-589834E4231B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재발 위험을 줄이려면 오늘 세 가지 결정을 닫아야 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D08AF38F-EB46-4B4A-AE6F-B9AED2078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DBF14E-9833-4FC3-8C6F-45D85D45C25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3D9244-94AB-4CCE-855B-DD365BA6ADC0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8204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28CCE4-CCD3-4532-AA53-F2E42792E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09750"/>
            <a:ext cx="3042684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결정 요청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3E8FE6-B250-4FFD-AFF4-F32C3BD69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1384" y="1809750"/>
            <a:ext cx="2539409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권고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9ECA967-50AC-4F94-AA0E-8A7646C65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9393" y="1809750"/>
            <a:ext cx="2539409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미결 시 위험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99C150E-0182-45BA-9805-F3C928838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7402" y="1809750"/>
            <a:ext cx="1784498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결정자·기한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C1B212-BD2A-4C89-A883-5D4C9C56DFA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19350"/>
            <a:ext cx="108204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AF4561B-DF67-4F43-B799-F3FA913C5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86025"/>
            <a:ext cx="3042684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[개선 작업 우선순위]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0770DF5-9DF9-47C1-BE93-2E4CD74FD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1384" y="2486025"/>
            <a:ext cx="2539409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[권고안]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D45A47A-8ADE-4267-984D-39B3F3A62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9393" y="2486025"/>
            <a:ext cx="2539409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[남는 실패 가능성]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D55FB2C-8F82-4738-AD94-20425C21B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7402" y="2486025"/>
            <a:ext cx="1784498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[역할 / 일자]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6EDB818-0C92-4A2B-ACA9-A9861A6B202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08204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8F53B32-6D37-48FA-96D4-0C7DA9F67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71825"/>
            <a:ext cx="3042684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[예산·인력 배정]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0F46FC5-CA23-461F-A4EA-330CEF1CD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1384" y="3171825"/>
            <a:ext cx="2539409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[범위·기간]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5BCF0F1-2CBD-4336-BC3E-F7DE5AA51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9393" y="3171825"/>
            <a:ext cx="2539409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[완료 지연 영향]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348BC2A-2C27-4968-B500-D2C3309AA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7402" y="3171825"/>
            <a:ext cx="1784498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[역할 / 일자]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CCCF5A9-B2F4-4111-AF2A-A568D85C747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108204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C762332-78EE-4293-97E7-83C890CCA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57625"/>
            <a:ext cx="3042684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[위험 수용/서비스 제한]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51BCC92-A726-4C89-AA5F-3B8C6A183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1384" y="3857625"/>
            <a:ext cx="2539409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[조건·만료일]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3D06B92-CAC0-421E-9D28-776778CA1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9393" y="3857625"/>
            <a:ext cx="2539409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[사용자·운영 영향]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D6A7347-0753-4682-8569-9F4D79D71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7402" y="3857625"/>
            <a:ext cx="1784498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[역할 / 일자]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84FBC13-BEE5-497D-BEF3-508158313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1009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9C533F"/>
                </a:solidFill>
              </a:defRPr>
            </a:pPr>
            <a:r>
              <a:rPr sz="1575" b="1">
                <a:solidFill>
                  <a:srgbClr val="9C533F"/>
                </a:solidFill>
              </a:rPr>
              <a:t>결정 후 첫 행동 · [담당]이 [완료일]까지 [검증 가능한 산출물]을 남깁니다.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4E3FFAE8-0100-4F4A-88A9-580E538A3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8C1464F-4229-4465-B520-AC8BCAB46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51463194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F4A3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usage-title">
            <a:extLst xmlns:a="http://schemas.openxmlformats.org/drawingml/2006/main">
              <a:ext uri="{FF2B5EF4-FFF2-40B4-BE49-F238E27FC236}">
                <a16:creationId xmlns:a16="http://schemas.microsoft.com/office/drawing/2014/main" id="{28E35221-B2DE-44AD-B367-8D92ECE76DBF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685800"/>
            <a:ext cx="962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이 슬라이드 묶음을 쓰는 가장 빠른 방법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B157200-D2C9-4783-B97D-AFD7D5DA6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1445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9DCC7"/>
                </a:solidFill>
              </a:defRPr>
            </a:pPr>
            <a:r>
              <a:rPr sz="1350" b="1">
                <a:solidFill>
                  <a:srgbClr val="B9DCC7"/>
                </a:solidFill>
              </a:rPr>
              <a:t>장애 분석 보고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0CB3F6-7594-41E9-8505-E0CC2C5C4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383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0FF0D0-70D3-49F4-8129-8EBF0C216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193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남길 슬라이드 선택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6E5CED-D980-4C19-B55E-BCDB34136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0383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요약·타임라인·영향·탐지·원인·복구·후속 조치·배운 점·결정 순서로 사실을 쌓습니다.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EBA3EE-90A9-45F3-8F6F-E7C1AD3C270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6098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FEE1EB-C08F-40B8-B75A-5222FD3A8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146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346B44-46C7-4179-B174-D9CD23C81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956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한 줄 결론 먼저 작성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80FF239-85BB-4EB0-8D41-2D87D4B5B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9146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각 제목을 ‘무슨 일이 있었고 무엇을 바꿀 것인가’가 드러나는 문장으로 씁니다.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EC4445-B17E-4F20-9942-A132E0D8B48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4861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1FA626-AD2F-4563-BDB5-EB806F93C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909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41F382-C347-4221-8076-E80447BD7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7719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예시를 실제 값으로 교체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3FA636-284D-478F-97C1-C6F02DD80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7909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시간대, 사건 ID, 로그 링크, 영향 수치, 원인 확정 수준, 책임·기한을 갱신합니다.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8D08C8-AFE9-426C-8CE4-2E76E4FA259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3624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E9251D8-039A-467A-8892-92B58FF61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672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A615A7-2CB8-4D59-A421-178C94741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482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검토와 배포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7E228A5-42EF-4281-AEE0-03A3DA963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6672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기술·운영·보안·업무 담당자가 증거를 교차 검토하고 외부 공유본은 민감정보를 제거합니다.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7070E4D-6A00-4DC2-B156-1D7CBC390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72175"/>
            <a:ext cx="990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0B8"/>
                </a:solidFill>
              </a:defRPr>
            </a:pPr>
            <a:r>
              <a:rPr sz="1350" b="1">
                <a:solidFill>
                  <a:srgbClr val="FFF0B8"/>
                </a:solidFill>
              </a:rPr>
              <a:t>Haru kick · 모든 핵심 슬라이드에 ‘한 줄 결론’과 ‘다음 행동’을 남기세요.</a:t>
            </a:r>
          </a:p>
        </p:txBody>
      </p:sp>
      <p:sp>
        <p:nvSpPr>
          <p:cNvPr id="19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60D76D5-78B3-4A43-8A7A-B90943D7A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60941305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A5F8AAE7-48D2-41BC-81D4-6BD163608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INCIDENT SUMMARY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30046C9-5AB6-4FFD-ACB7-AF86F86B3565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[장애 현상]으로 [영향]이 발생했고 현재는 [상태]입니다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D5E8E204-1E18-4600-AE21-46B5135DF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D74EEE-71B9-4943-ACDF-7FA68AB230B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E9A0BE-9625-4DDA-84A2-790AA6B8D53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62150"/>
            <a:ext cx="2476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5DCE6"/>
          </a:solidFill>
          <a:ln xmlns:a="http://schemas.openxmlformats.org/drawingml/2006/main" w="0">
            <a:solidFill>
              <a:srgbClr val="F5DCE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B23B89-3171-43FD-BB02-89FBF7A2C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33600"/>
            <a:ext cx="209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7B4359"/>
                </a:solidFill>
              </a:defRPr>
            </a:pPr>
            <a:r>
              <a:rPr sz="2400" b="1">
                <a:solidFill>
                  <a:srgbClr val="7B4359"/>
                </a:solidFill>
              </a:rPr>
              <a:t>[00분]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A0D39B-DDAE-4EB4-954C-4AFFEC3ED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479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7B4359"/>
                </a:solidFill>
              </a:defRPr>
            </a:pPr>
            <a:r>
              <a:rPr sz="1200" b="0">
                <a:solidFill>
                  <a:srgbClr val="7B4359"/>
                </a:solidFill>
              </a:rPr>
              <a:t>고객 영향 시간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3AC2BF-52BE-4F97-8AAE-6C438EB46D1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962150"/>
            <a:ext cx="2476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FF0B8"/>
          </a:solidFill>
          <a:ln xmlns:a="http://schemas.openxmlformats.org/drawingml/2006/main" w="0">
            <a:solidFill>
              <a:srgbClr val="FFF0B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711C80-97F7-4F64-AF9A-6466814D9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133600"/>
            <a:ext cx="209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715917"/>
                </a:solidFill>
              </a:defRPr>
            </a:pPr>
            <a:r>
              <a:rPr sz="2400" b="1">
                <a:solidFill>
                  <a:srgbClr val="715917"/>
                </a:solidFill>
              </a:rPr>
              <a:t>[범위]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3F3DEB-7A66-43D2-9ACD-98BDE0BF7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6479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715917"/>
                </a:solidFill>
              </a:defRPr>
            </a:pPr>
            <a:r>
              <a:rPr sz="1200" b="0">
                <a:solidFill>
                  <a:srgbClr val="715917"/>
                </a:solidFill>
              </a:rPr>
              <a:t>영향 사용자·거래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5EE1E8-D5D4-481F-B095-66CD6BF343B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962150"/>
            <a:ext cx="2476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DDECF8"/>
          </a:solidFill>
          <a:ln xmlns:a="http://schemas.openxmlformats.org/drawingml/2006/main" w="0">
            <a:solidFill>
              <a:srgbClr val="DDECF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BA42D30-EF7F-4FCF-9A7B-A39C82F89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133600"/>
            <a:ext cx="209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315D72"/>
                </a:solidFill>
              </a:defRPr>
            </a:pPr>
            <a:r>
              <a:rPr sz="2400" b="1">
                <a:solidFill>
                  <a:srgbClr val="315D72"/>
                </a:solidFill>
              </a:rPr>
              <a:t>[00분]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28B684-8027-4A62-A8DC-A6E5AC472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6479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5D72"/>
                </a:solidFill>
              </a:defRPr>
            </a:pPr>
            <a:r>
              <a:rPr sz="1200" b="0">
                <a:solidFill>
                  <a:srgbClr val="315D72"/>
                </a:solidFill>
              </a:rPr>
              <a:t>탐지까지 걸린 시간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7310941-06FD-47D6-8EDC-59BDDB92B92A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1962150"/>
            <a:ext cx="27051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AA30BF0-9224-4D01-8E1E-A5D53100A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133600"/>
            <a:ext cx="2324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F6B51"/>
                </a:solidFill>
              </a:defRPr>
            </a:pPr>
            <a:r>
              <a:rPr sz="2400" b="1">
                <a:solidFill>
                  <a:srgbClr val="1F6B51"/>
                </a:solidFill>
              </a:rPr>
              <a:t>[상태]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0E4D5DB-A911-4223-B4DF-F0F115BBF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647950"/>
            <a:ext cx="2324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6B51"/>
                </a:solidFill>
              </a:defRPr>
            </a:pPr>
            <a:r>
              <a:rPr sz="1200" b="0">
                <a:solidFill>
                  <a:srgbClr val="1F6B51"/>
                </a:solidFill>
              </a:rPr>
              <a:t>현재 서비스 상태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E73C2A8-01E3-4916-A4AF-57979A514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9C533F"/>
                </a:solidFill>
              </a:defRPr>
            </a:pPr>
            <a:r>
              <a:rPr sz="1350" b="1">
                <a:solidFill>
                  <a:srgbClr val="9C533F"/>
                </a:solidFill>
              </a:rPr>
              <a:t>확인된 원인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8195A4F-124E-44F6-A498-205908648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19550"/>
            <a:ext cx="1009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231E"/>
                </a:solidFill>
              </a:defRPr>
            </a:pPr>
            <a:r>
              <a:rPr sz="2100" b="1">
                <a:solidFill>
                  <a:srgbClr val="17231E"/>
                </a:solidFill>
              </a:rPr>
              <a:t>[직접 원인]과 [기여 요인]이 결합해 [실패 모드]가 발생했습니다.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2360204-FF2A-4444-9A64-1CB3F5FC968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1082040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9525">
            <a:solidFill>
              <a:srgbClr val="C7DFC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9E939AB-4E57-45DB-8FEB-B2CD4B36B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1435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현재 조치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7FD9650-AA62-46A1-9A71-ACF0B9468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095875"/>
            <a:ext cx="828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31E"/>
                </a:solidFill>
              </a:defRPr>
            </a:pPr>
            <a:r>
              <a:rPr sz="1575" b="1">
                <a:solidFill>
                  <a:srgbClr val="17231E"/>
                </a:solidFill>
              </a:rPr>
              <a:t>[복구 완료 항목] · [잔여 위험] · [다음 업데이트/완료 목표 시각]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D3A851B0-6F7D-4B37-AAD5-DD60BD125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6F3109C-741D-4801-8CE8-B5CDBAAA3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76756585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98DB8369-156C-4FD5-9A97-6E1FE01E0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INCIDENT TIMELINE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ABAA0AA-F10E-4007-B670-6DF4058439AA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사건 순서는 탐지·판단·조치의 병목을 보여줍니다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D735A325-10F6-40ED-923C-B6FD9CE08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C7B50B-A68E-4C40-81EC-71436235D23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087B5DA-0D37-456E-929C-93604A93DF4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76550"/>
            <a:ext cx="10210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9DB8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BC75955-3683-4AB6-9BEC-EB87699AD1C0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7717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C533F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981751-75AF-41AC-85CC-AC3B28FD7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21336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HH:mm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40D509-B220-4BD6-A0F9-C54D31653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" y="31813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발생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C098FD-C2C4-4C0E-8B34-605C210D5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" y="37528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최초 영향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316E13-A5DD-490D-A119-F357A924DC6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9425" y="27717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15917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0F565E-E35D-459E-9CEC-52DC2A9F5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8400" y="21336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HH:mm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1F93873-0D35-43E6-B249-C3DDAA21B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4575" y="31813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탐지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AF2226-C130-424A-8B12-FDB911DC7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7900" y="37528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알림/신고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833E1F3-B62D-48FE-A373-A14F570D24E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3025" y="27717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5D72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8DF7BA3-1EEC-45AC-ACEF-0EFD93FAC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2000" y="21336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HH:mm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473CAF0-8DDF-45C4-83DE-B46E42AA7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8175" y="31813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대응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4128449-38EA-4295-A17E-B5CFE31A8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1500" y="37528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담당 호출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2389B3D-9198-453F-AFB5-24C6F76A0399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27717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6B51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91D6A2-A944-44FD-ABC5-4890A9DBE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21336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HH:mm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7307347-01C2-4D72-A970-FF203F355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31813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복구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0506DE5-479C-42B0-8954-FF69ED0E8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37528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정상 확인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2150AF7-1689-486A-BFCB-57E27012E1C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00600"/>
            <a:ext cx="10820400" cy="1047750"/>
          </a:xfrm>
          <a:prstGeom xmlns:a="http://schemas.openxmlformats.org/drawingml/2006/main" prst="roundRect">
            <a:avLst>
              <a:gd name="adj" fmla="val 1090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5A87A02-1824-4CEE-BB29-8AC68A571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04825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9C533F"/>
                </a:solidFill>
              </a:defRPr>
            </a:pPr>
            <a:r>
              <a:rPr sz="1350" b="1">
                <a:solidFill>
                  <a:srgbClr val="9C533F"/>
                </a:solidFill>
              </a:rPr>
              <a:t>사실 기준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8417501-DD6E-450B-BD84-6D6DEF58D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010150"/>
            <a:ext cx="838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31E"/>
                </a:solidFill>
              </a:defRPr>
            </a:pPr>
            <a:r>
              <a:rPr sz="1575" b="1">
                <a:solidFill>
                  <a:srgbClr val="17231E"/>
                </a:solidFill>
              </a:rPr>
              <a:t>모든 시각은 [KST/UTC]로 통일 · 로그/알림/변경 이력 링크 · 추정 시각은 ‘추정’으로 표시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C60E4E32-AA97-4EFC-AB90-279EA7236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DD32C64-29DC-4B3E-9479-F3E204744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84272562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A046A4D5-8166-42C2-B10E-4BBC90C0F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IMPACT ASSESSMENT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4F2598A-A186-4FE4-BB84-5C80D382319F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영향은 사용자·사업·데이터·운영으로 나눠 확인합니다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99E64E31-D2E7-41A4-8A81-46DEDF39F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0869B6-D2F4-4BC3-ADA4-271B6A12665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3856609-BC4D-4BFF-819A-156A88F66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1DB839-D5E2-469F-B4A0-251064ADC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사용자·사업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35839E0-99EB-4E49-A725-DE9DDC695F7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9C533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72F10D3-C8FB-4416-B5BF-819807FB0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62300"/>
            <a:ext cx="34544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영향 채널 [범위]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실패/지연 [수치]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보상·공지 [상태]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1BA223C-00DC-4537-8090-5AA58BFA5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B13DC7-B081-4A1C-B8EF-718950EA1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데이터·규정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97A96A8-C848-4D03-AAB2-CEF0182F3C2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15917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41BD03-BD30-4D3F-A0EE-32C16FA43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3162300"/>
            <a:ext cx="34544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손실/중복 [여부]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무결성 검증 [결과]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신고 필요 [판단]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E6020D9-707D-4716-A3AD-94AFF2E28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E9F1F35-46A1-4C68-AFB6-2348E6A81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운영·후속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660DD02-1E6B-4CF8-9942-E13D8A707909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F6B51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3B9AF8-6721-43B6-8B93-AA8DC83D1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3162300"/>
            <a:ext cx="34544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수동 복구 [시간]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잔여 작업 [범위]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재발 가능 [조건]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9D4A8CE-8075-439F-89EA-D559C27E917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14900"/>
            <a:ext cx="10820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5F2"/>
          </a:solidFill>
          <a:ln xmlns:a="http://schemas.openxmlformats.org/drawingml/2006/main" w="9525">
            <a:solidFill>
              <a:srgbClr val="EAD4CE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6A5AB0C-2827-4D11-9B4D-D8844A828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1816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9C533F"/>
                </a:solidFill>
              </a:defRPr>
            </a:pPr>
            <a:r>
              <a:rPr sz="1350" b="1">
                <a:solidFill>
                  <a:srgbClr val="9C533F"/>
                </a:solidFill>
              </a:rPr>
              <a:t>미확인 항목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5099131-87D8-49A9-9427-41C81D2AA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5133975"/>
            <a:ext cx="819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31E"/>
                </a:solidFill>
              </a:defRPr>
            </a:pPr>
            <a:r>
              <a:rPr sz="1575" b="1">
                <a:solidFill>
                  <a:srgbClr val="17231E"/>
                </a:solidFill>
              </a:rPr>
              <a:t>[확인이 필요한 영향] · 확인 책임 [이름/팀] · 완료 목표 [YYYY.MM.DD HH:mm]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A334DCFC-6724-4434-A02F-4466E1C26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5F75E39-3913-459E-913D-4DE4B9C6B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57936314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5B5E6C18-39F2-4666-8BB1-B16CC46CA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DETECTION &amp; ESCALATION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35217B0-EB40-4D60-820B-B9679B90B4C6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탐지는 첫 신호부터 담당 호출까지의 공백을 보여줍니다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24586D6F-C1FD-41D6-B892-E9E7702B6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18CB03-C330-4D54-8DEC-001639315180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34D249-7873-42CE-B095-AD6A7E13690A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2476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5DCE6"/>
          </a:solidFill>
          <a:ln xmlns:a="http://schemas.openxmlformats.org/drawingml/2006/main" w="0">
            <a:solidFill>
              <a:srgbClr val="F5DCE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A3925A-2479-469E-BE9F-1BD93D3DE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81200"/>
            <a:ext cx="209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7B4359"/>
                </a:solidFill>
              </a:defRPr>
            </a:pPr>
            <a:r>
              <a:rPr sz="2400" b="1">
                <a:solidFill>
                  <a:srgbClr val="7B4359"/>
                </a:solidFill>
              </a:rPr>
              <a:t>[00분]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A26DC5-7DFA-46C5-B096-456033005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955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7B4359"/>
                </a:solidFill>
              </a:defRPr>
            </a:pPr>
            <a:r>
              <a:rPr sz="1200" b="0">
                <a:solidFill>
                  <a:srgbClr val="7B4359"/>
                </a:solidFill>
              </a:rPr>
              <a:t>MTTD · 탐지 시간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A6DA70-8E8C-46D3-8DEC-A622C17837A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809750"/>
            <a:ext cx="2476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FF0B8"/>
          </a:solidFill>
          <a:ln xmlns:a="http://schemas.openxmlformats.org/drawingml/2006/main" w="0">
            <a:solidFill>
              <a:srgbClr val="FFF0B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A07A4BE-9D3E-4894-AD65-8A7C44E7A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1981200"/>
            <a:ext cx="209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715917"/>
                </a:solidFill>
              </a:defRPr>
            </a:pPr>
            <a:r>
              <a:rPr sz="2400" b="1">
                <a:solidFill>
                  <a:srgbClr val="715917"/>
                </a:solidFill>
              </a:rPr>
              <a:t>[신호]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1F14E2C-7BD9-40FC-B3FF-955C94D7A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4955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715917"/>
                </a:solidFill>
              </a:defRPr>
            </a:pPr>
            <a:r>
              <a:rPr sz="1200" b="0">
                <a:solidFill>
                  <a:srgbClr val="715917"/>
                </a:solidFill>
              </a:rPr>
              <a:t>최초 탐지 채널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BB260BD-45C2-4B9E-AB1F-24A9A7A7E91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2476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DDECF8"/>
          </a:solidFill>
          <a:ln xmlns:a="http://schemas.openxmlformats.org/drawingml/2006/main" w="0">
            <a:solidFill>
              <a:srgbClr val="DDECF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F346A79-3C80-4201-BAE1-9743BC003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981200"/>
            <a:ext cx="209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315D72"/>
                </a:solidFill>
              </a:defRPr>
            </a:pPr>
            <a:r>
              <a:rPr sz="2400" b="1">
                <a:solidFill>
                  <a:srgbClr val="315D72"/>
                </a:solidFill>
              </a:rPr>
              <a:t>[00분]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1D7E56-7E7A-43FB-8E32-8EE8C845C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955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5D72"/>
                </a:solidFill>
              </a:defRPr>
            </a:pPr>
            <a:r>
              <a:rPr sz="1200" b="0">
                <a:solidFill>
                  <a:srgbClr val="315D72"/>
                </a:solidFill>
              </a:rPr>
              <a:t>담당 호출까지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FF9FF66-79EF-48B7-A342-FF728520C0F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1809750"/>
            <a:ext cx="27051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9FEB07-44FE-4945-BFF2-705369843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1981200"/>
            <a:ext cx="2324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F6B51"/>
                </a:solidFill>
              </a:defRPr>
            </a:pPr>
            <a:r>
              <a:rPr sz="2400" b="1">
                <a:solidFill>
                  <a:srgbClr val="1F6B51"/>
                </a:solidFill>
              </a:rPr>
              <a:t>[00%]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E112CA5-4BE4-4CC8-B04F-DCC01C3C5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495550"/>
            <a:ext cx="2324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F6B51"/>
                </a:solidFill>
              </a:defRPr>
            </a:pPr>
            <a:r>
              <a:rPr sz="1200" b="0">
                <a:solidFill>
                  <a:srgbClr val="1F6B51"/>
                </a:solidFill>
              </a:rPr>
              <a:t>자동 탐지 범위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6B1301B-CCE4-4449-A876-68C107A45583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108204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FACDC64-6383-4963-AFD1-BCF57B059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48050"/>
            <a:ext cx="2347686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신호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D66078B-8763-4324-ADBF-1BFFCC71C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6386" y="34480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기대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2F6E928-BE7C-4BB9-97A0-CFED63A69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1486" y="34480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실제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584D9C4-1CAA-498E-9DF7-1C76DEB56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6586" y="3448050"/>
            <a:ext cx="2605314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공백·개선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650569B-E25C-4DD6-A2C9-4A87F28ED7E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108204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40B84DC-BAF7-44B5-97C5-86417CC5A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10025"/>
            <a:ext cx="23476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[오류율/지연]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EFCCDB8-3BC4-4FD2-8ADF-4B21576AA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6386" y="4010025"/>
            <a:ext cx="247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[임계치·지속 시간]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8C78AA6-A235-4B2C-B8B6-D82CF47A0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1486" y="4010025"/>
            <a:ext cx="247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[관측 값·시각]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C0E0D61-4605-45E6-BB67-69DFAD4EF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6586" y="4010025"/>
            <a:ext cx="2605314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[누락/지연 원인]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A565049-0F90-4000-8861-5BEFE91C656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14850"/>
            <a:ext cx="108204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19FC91A-E973-42A6-958D-3C4566B76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81525"/>
            <a:ext cx="23476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[고객 신고]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4675E1D-28A7-4E55-B447-27122C01A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6386" y="4581525"/>
            <a:ext cx="247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[분류·전달 경로]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2FFA8F7-A201-43C8-8795-BBF3B7FF7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1486" y="4581525"/>
            <a:ext cx="247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[접수·호출 시각]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8065E32-AF0D-4035-997C-FF152B1D2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6586" y="4581525"/>
            <a:ext cx="2605314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[자동화/런북]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C82E4ED-3654-4732-9047-E0CEA9AA6E60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86350"/>
            <a:ext cx="108204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F8657C8-D11A-4700-888E-DAD47E6B1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53025"/>
            <a:ext cx="2347686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[합성 점검]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BC29E78-F40B-49E8-BBA3-815DD3E44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6386" y="5153025"/>
            <a:ext cx="247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[주기·범위]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264B7AB-F723-4D35-8D98-CDA572E07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1486" y="5153025"/>
            <a:ext cx="247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[성공/실패]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942D2DE-1BD6-4D4E-83B9-3C4B45F65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6586" y="5153025"/>
            <a:ext cx="2605314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[커버리지 확대]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AFB6CD75-41F0-435A-9295-40768E612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A3F441B-F8C9-40EE-8AEC-46598F3DE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00093488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072093CC-9790-40D3-9F47-7A5E892D8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ROOT CAUSE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7C12752-D23F-4062-AD55-29B6816C2BE1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직접 원인과 재발을 허용한 조건을 분리합니다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4786C888-C1C7-4BB5-9FE2-AAB21EC3B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E14098-D753-4A39-A03E-AFCACDCA7B6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E1E026-07D7-45D1-86FE-D83FFCC20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000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C533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B33408-7257-404E-A52D-5675D4D83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752600"/>
            <a:ext cx="190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9C533F"/>
                </a:solidFill>
              </a:defRPr>
            </a:pPr>
            <a:r>
              <a:rPr sz="1725" b="1">
                <a:solidFill>
                  <a:srgbClr val="9C533F"/>
                </a:solidFill>
              </a:rPr>
              <a:t>현상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22AB1F-F8A7-4B8D-AB3C-5276A6033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1752600"/>
            <a:ext cx="742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231E"/>
                </a:solidFill>
              </a:defRPr>
            </a:pPr>
            <a:r>
              <a:rPr sz="1650" b="1">
                <a:solidFill>
                  <a:srgbClr val="17231E"/>
                </a:solidFill>
              </a:rPr>
              <a:t>[사용자가 본 실패]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DEADDA-C73B-47F8-B907-7D406E53355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438400"/>
            <a:ext cx="95821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CD6A231-9C63-4ADF-BE0D-67D1086CD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4000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D12B4B-A136-4AFB-9C99-ACFE025B0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724150"/>
            <a:ext cx="190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F6B51"/>
                </a:solidFill>
              </a:defRPr>
            </a:pPr>
            <a:r>
              <a:rPr sz="1725" b="1">
                <a:solidFill>
                  <a:srgbClr val="1F6B51"/>
                </a:solidFill>
              </a:rPr>
              <a:t>직접 원인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B70CE1-55AF-4F31-9C1A-FAF11AE71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724150"/>
            <a:ext cx="742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231E"/>
                </a:solidFill>
              </a:defRPr>
            </a:pPr>
            <a:r>
              <a:rPr sz="1650" b="1">
                <a:solidFill>
                  <a:srgbClr val="17231E"/>
                </a:solidFill>
              </a:rPr>
              <a:t>[기술적 실패 모드]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C8ED737-BB6A-4F52-A3B6-6F20DC792447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409950"/>
            <a:ext cx="95821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9CF3D8-DA6F-4F4D-B79B-62829EF69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90950"/>
            <a:ext cx="4000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DF0A07F-BF5C-44C7-8EE7-50E6A455A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95700"/>
            <a:ext cx="190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F6B51"/>
                </a:solidFill>
              </a:defRPr>
            </a:pPr>
            <a:r>
              <a:rPr sz="1725" b="1">
                <a:solidFill>
                  <a:srgbClr val="1F6B51"/>
                </a:solidFill>
              </a:rPr>
              <a:t>기여 요인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8EED8CD-453C-43DC-89D3-D91EA3CDC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695700"/>
            <a:ext cx="742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231E"/>
                </a:solidFill>
              </a:defRPr>
            </a:pPr>
            <a:r>
              <a:rPr sz="1650" b="1">
                <a:solidFill>
                  <a:srgbClr val="17231E"/>
                </a:solidFill>
              </a:rPr>
              <a:t>[설계·운영·변경 요인]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FFC2270-A919-4D1E-9B37-4F62BEF49670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381500"/>
            <a:ext cx="95821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63D52C9-27C2-4D74-9381-CE50608E7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62500"/>
            <a:ext cx="4000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DA1E06-2DF7-4B60-B46C-5B7D2B149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67250"/>
            <a:ext cx="190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F6B51"/>
                </a:solidFill>
              </a:defRPr>
            </a:pPr>
            <a:r>
              <a:rPr sz="1725" b="1">
                <a:solidFill>
                  <a:srgbClr val="1F6B51"/>
                </a:solidFill>
              </a:rPr>
              <a:t>통제 공백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413207D-D6DD-4217-8A93-8334CB17E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4667250"/>
            <a:ext cx="742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231E"/>
                </a:solidFill>
              </a:defRPr>
            </a:pPr>
            <a:r>
              <a:rPr sz="1650" b="1">
                <a:solidFill>
                  <a:srgbClr val="17231E"/>
                </a:solidFill>
              </a:rPr>
              <a:t>[탐지·예방·복구 장치의 부족]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ACA1D46-8C8B-4197-A828-92994F628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34050"/>
            <a:ext cx="1009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36D"/>
                </a:solidFill>
              </a:defRPr>
            </a:pPr>
            <a:r>
              <a:rPr sz="1275" b="0">
                <a:solidFill>
                  <a:srgbClr val="66736D"/>
                </a:solidFill>
              </a:rPr>
              <a:t>원인 확정 기준 · 로그/재현/변경 이력 등 증거 [링크] · 반증한 가설 [목록]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7459140E-A07F-4209-8E5A-DD67A994D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B7AF8DB-5D87-4306-8C18-BF6843335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70243465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20A58444-CB88-4144-94BE-C585402F4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CONTAINMENT &amp; RECOVERY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49629BC-4CA1-4AF7-BE4F-D724ECD4D2C2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복구 조치는 서비스 회복과 위험 제거로 나눕니다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E9B190E7-93D6-42BF-AF27-2B0C9AE66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28471F-FEA8-4443-B11F-520DCDDD2DD3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1EBEF8-5A72-4F1C-89EA-A3C6918E685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D924B0-F3ED-4109-9DDF-E7B2B1907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09750"/>
            <a:ext cx="141500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구분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8A8CEF-12B1-459A-BB6C-00911CF99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3705" y="1809750"/>
            <a:ext cx="3469511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조치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213A5FB-4493-401E-ABA8-AA8A2E8E7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1816" y="1809750"/>
            <a:ext cx="278467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검증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C1445C7-A36D-463B-BA5A-A8FC57A3B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5092" y="1809750"/>
            <a:ext cx="2236808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책임·시각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4EFC7E-1BC6-4400-A177-7FE1B3E6A26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9FAB976-CD5A-49C6-91C5-92CEB5523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66975"/>
            <a:ext cx="141500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완화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50E5F8-1BB2-4640-913F-579284A75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3705" y="2466975"/>
            <a:ext cx="3469511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[트래픽 차단/우회]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38AE99C-EF04-4143-A9E9-E32C44C97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1816" y="2466975"/>
            <a:ext cx="2784676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[영향 감소 지표]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5F3218-A87D-4FAB-A393-3A4A13802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5092" y="2466975"/>
            <a:ext cx="2236808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[이름/시각]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0A86140-A34C-4E08-AFD4-88333FAC54E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DEDB92-E69F-48E0-B157-704AE56A0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33725"/>
            <a:ext cx="141500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복구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F5F8444-7270-415C-8EF4-34281177F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3705" y="3133725"/>
            <a:ext cx="3469511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[롤백/재기동/복원]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1DEE49C-E66F-44BE-91CA-77E4B9761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1816" y="3133725"/>
            <a:ext cx="2784676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[정상 기준·관찰 시간]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1EFAC13-2B5D-4019-B791-44E5AE8DA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5092" y="3133725"/>
            <a:ext cx="2236808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[이름/시각]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9BC8EFA-77F5-4665-9CB6-50A8CC55F62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3380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C1F073D-D55C-4AB4-8B94-8B3563761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00475"/>
            <a:ext cx="141500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무결성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A3137AD-C921-4E3D-A9A2-690253D2F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3705" y="3800475"/>
            <a:ext cx="3469511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[데이터 점검/보정]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004C1EE-C262-4E1B-909E-D3A334A24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1816" y="3800475"/>
            <a:ext cx="2784676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[대사 결과]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1BD8CE3-A616-4A0B-B9DF-E8B58F95E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5092" y="3800475"/>
            <a:ext cx="2236808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[이름/시각]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C3AD8D2-D9CC-4306-989C-CCEBEAF6CACA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0055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AC092F2-7F65-474F-A856-3171B5707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67225"/>
            <a:ext cx="141500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잔여 위험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8044576-4AA0-4D6D-8414-BC5F038B4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3705" y="4467225"/>
            <a:ext cx="3469511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[임시 조치의 한계]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D37668B-9620-4BA9-83B9-604B59DBC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1816" y="4467225"/>
            <a:ext cx="2784676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[모니터링/만료 조건]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37CA0B4-7038-4670-A13C-2DEDA5E9B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5092" y="4467225"/>
            <a:ext cx="2236808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[이름/기한]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EEF2AB95-82F7-4A67-B7C0-4061622C3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C1460D5-5E1E-48B4-B2CD-F1A50D8D8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94335814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429D33BB-16EC-41D5-A97F-C94B6E163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CORRECTIVE ACTIONS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82F62D2-1A3E-4C1D-A5AC-F329AF4AEEB8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재발 방지는 위험 감소 효과와 검증 방법으로 우선순위를 정합니다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FDB229F3-9541-48D1-877E-0E2E17CB2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C644EC4-CFC5-4567-A7CA-69E038C93CE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BAE14C-6AE5-41A4-BC21-89CB3D0766F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036FBA-D590-4B12-868B-A36F981C5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09750"/>
            <a:ext cx="2862943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조치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51172A-ABD0-48AB-B749-D52B4729C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1643" y="1809750"/>
            <a:ext cx="1792793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위험 감소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34FA92-AAF2-41E3-A0DA-FA9403277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3036" y="1809750"/>
            <a:ext cx="226841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검증 방법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A31734-E186-4823-A415-237B334CF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0052" y="1809750"/>
            <a:ext cx="1198266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책임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5C507D-791E-4D13-AF04-1C4702F12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6918" y="1809750"/>
            <a:ext cx="1554982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기한/상태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03BEAB-7269-4072-81AE-BCE4C23B6DF3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D73E5C3-6FD3-4EED-AABC-7CCA90312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47925"/>
            <a:ext cx="2862943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[예방 조치]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BD73B1C-5566-4516-A7B3-480AAA6F8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1643" y="2447925"/>
            <a:ext cx="1792793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발생 가능성 ↓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984DD1-1E80-4BC3-B9A2-862C9E6F1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3036" y="2447925"/>
            <a:ext cx="226841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[테스트/정책 증거]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52530E-31C6-40F2-A003-21D803FE3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0052" y="2447925"/>
            <a:ext cx="119826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[이름]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ECC63F9-C418-46DB-B44F-6DB4AACB4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6918" y="2447925"/>
            <a:ext cx="1554982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[일자/상태]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5762E27-BFE9-48A8-946A-92BEF892280A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76E7D7D-E439-4B34-8A2E-16B020473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95625"/>
            <a:ext cx="2862943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[탐지 조치]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8394B4F-A327-4D13-83A0-06534710E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1643" y="3095625"/>
            <a:ext cx="1792793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탐지 시간 ↓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26EAC77-57DD-4129-A798-E03E168A8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3036" y="3095625"/>
            <a:ext cx="226841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[알림 훈련]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C2A59B8-D2F8-4477-AB79-CA1D74710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0052" y="3095625"/>
            <a:ext cx="119826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[이름]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E35E4B3-B6A0-4ABC-B634-A39404FF5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6918" y="3095625"/>
            <a:ext cx="1554982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[일자/상태]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7C47C73-6DFE-4F1C-8E7A-1303096183B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766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C87204C-00D6-4409-8246-909B7680A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43325"/>
            <a:ext cx="2862943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[복구 조치]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02EEE1B-2A0C-40CC-83E3-7DE77BA62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1643" y="3743325"/>
            <a:ext cx="1792793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복구 시간 ↓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0D5ED37-E96E-4FFC-81E2-01CCF0140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3036" y="3743325"/>
            <a:ext cx="226841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[복구 훈련]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9287E8A-A094-4C83-92AD-37CF7975F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0052" y="3743325"/>
            <a:ext cx="119826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[이름]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F459642-147E-49BA-8646-6224253D9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6918" y="3743325"/>
            <a:ext cx="1554982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[일자/상태]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6EC97F9-5118-429D-9056-BCD4C914F64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243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29FA4C6-AD6C-4E0D-9CDB-FC8A1022C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91025"/>
            <a:ext cx="2862943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[운영 개선]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57C3A75-2BA3-4295-99A5-FF93FC2F6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1643" y="4391025"/>
            <a:ext cx="1792793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통제 공백 ↓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E23DABF-50F6-4250-8CAE-62BDBC171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3036" y="4391025"/>
            <a:ext cx="226841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[정기 검토]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2886269-8FC3-4379-A809-CE1E9574A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0052" y="4391025"/>
            <a:ext cx="1198266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[이름]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6F1BFF5-7A10-4190-A70C-B4A435AA2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6918" y="4391025"/>
            <a:ext cx="1554982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[일자/상태]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51F7DE25-B321-42CE-AFA9-785C30A25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1DC668E-B434-4027-9770-47DC6591B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09011845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872CBD62-80F1-4349-BD6B-9437EA37A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LESSONS LEARNED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5154895-2C83-473F-9640-3AF166025583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배운 점은 잘된 통제와 실패한 가정을 함께 남깁니다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7D24BB8A-0D23-4E85-AA52-2F32001C7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1A8A4D-D401-461D-BBDC-C9C8BBCC6860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263A7A-6D66-4327-B13D-A3FB8ECBC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B9C483-29CA-4FD5-ADB1-9D497E923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효과가 있었던 것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0AD11A-267D-4FEF-8A59-061D27632260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F6B51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4764D42-A98B-4BA6-AF02-4DBBB6FB4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62300"/>
            <a:ext cx="345440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[신속한 판단]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[유효한 통제]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[협업 방식]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DD95E36-7D80-43FC-B4E4-6EA7A02AA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9C533F"/>
                </a:solidFill>
              </a:defRPr>
            </a:pPr>
            <a:r>
              <a:rPr sz="1200" b="1">
                <a:solidFill>
                  <a:srgbClr val="9C533F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769246-8582-482D-9766-9BA3B5F4D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작동하지 않은 것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84C1225-F144-4E93-B75B-41D8CE7DFC55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9C533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EB7921A-A718-4F9F-B28C-B7D0057C3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3162300"/>
            <a:ext cx="345440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[놓친 신호]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[틀린 가정]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[복구 병목]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CD41C13-EB7F-43A4-ACBC-1CE7925C9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184785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61669E-873A-481D-9D1F-7776A9128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24790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다음에 바꿀 것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AA103DF-6C18-4B87-A94C-113E1EB9C7D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91465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15D7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266A586-254C-401B-8C94-052C6825C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3162300"/>
            <a:ext cx="345440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[설계 변경]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[훈련·문서]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[검증 주기]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FF0EBDC-C3BB-4897-BB35-C5300938D95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72050"/>
            <a:ext cx="1082040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9525">
            <a:solidFill>
              <a:srgbClr val="C7DFC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230C55F-5FBB-4CD7-BFDB-E84D9EEE6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2197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F6B51"/>
                </a:solidFill>
              </a:defRPr>
            </a:pPr>
            <a:r>
              <a:rPr sz="1500" b="1">
                <a:solidFill>
                  <a:srgbClr val="1F6B51"/>
                </a:solidFill>
              </a:rPr>
              <a:t>블레임리스 원칙 · 개인을 평가하지 않고 시스템의 조건, 신호, 통제와 의사결정을 개선합니다.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A10870D2-86B8-4152-8639-7B5D8967F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31B21D5-A31C-4799-B9A0-443207CBB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52176917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2026-08-31T14:33:38.0940000Z</dcterms:created>
  <dcterms:modified xsi:type="dcterms:W3CDTF">2026-08-31T14:33:38.0940000Z</dcterms:modified>
</coreProperties>
</file>