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f0bb91d856e438e" /><Relationship Type="http://schemas.openxmlformats.org/officeDocument/2006/relationships/extended-properties" Target="/docProps/app.xml" Id="Re6cd40df63864bc0" /><Relationship Type="http://schemas.openxmlformats.org/officeDocument/2006/relationships/officeDocument" Target="/ppt/presentation.xml" Id="R61e8fb1c147e4a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8c7478cf5f4e39"/>
  </p:sldMasterIdLst>
  <p:notesMasterIdLst>
    <p:notesMasterId xmlns:r="http://schemas.openxmlformats.org/officeDocument/2006/relationships" r:id="R92c1bc0500a74087"/>
  </p:notesMasterIdLst>
  <p:sldIdLst>
    <p:sldId xmlns:r="http://schemas.openxmlformats.org/officeDocument/2006/relationships" id="256" r:id="R4e25b06ca83f4aec"/>
    <p:sldId xmlns:r="http://schemas.openxmlformats.org/officeDocument/2006/relationships" id="257" r:id="R7224ee4e45ea4f29"/>
    <p:sldId xmlns:r="http://schemas.openxmlformats.org/officeDocument/2006/relationships" id="258" r:id="Rdb1a1a4bb68f4c9e"/>
    <p:sldId xmlns:r="http://schemas.openxmlformats.org/officeDocument/2006/relationships" id="259" r:id="Re7fa8b31960e41d2"/>
    <p:sldId xmlns:r="http://schemas.openxmlformats.org/officeDocument/2006/relationships" id="260" r:id="R0d654d35a0ad4f04"/>
    <p:sldId xmlns:r="http://schemas.openxmlformats.org/officeDocument/2006/relationships" id="261" r:id="R811f03fa97704367"/>
    <p:sldId xmlns:r="http://schemas.openxmlformats.org/officeDocument/2006/relationships" id="262" r:id="Rb5e3f7fbd9734a1e"/>
    <p:sldId xmlns:r="http://schemas.openxmlformats.org/officeDocument/2006/relationships" id="263" r:id="R1f0407898d744b08"/>
    <p:sldId xmlns:r="http://schemas.openxmlformats.org/officeDocument/2006/relationships" id="264" r:id="R2071e97e2c4f498c"/>
    <p:sldId xmlns:r="http://schemas.openxmlformats.org/officeDocument/2006/relationships" id="265" r:id="R286c46076e4947a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7c5cdd8db514910" /><Relationship Type="http://schemas.openxmlformats.org/officeDocument/2006/relationships/slideMaster" Target="/ppt/slideMasters/slideMaster1.xml" Id="R998c7478cf5f4e39" /><Relationship Type="http://schemas.openxmlformats.org/officeDocument/2006/relationships/notesMaster" Target="/ppt/notesMasters/notesMaster1.xml" Id="R92c1bc0500a74087" /><Relationship Type="http://schemas.openxmlformats.org/officeDocument/2006/relationships/presProps" Target="/ppt/presProps.xml" Id="R2330e897f94b4fc8" /><Relationship Type="http://schemas.openxmlformats.org/officeDocument/2006/relationships/tableStyles" Target="/ppt/tableStyles.xml" Id="R4a28ae394e4b4562" /><Relationship Type="http://schemas.openxmlformats.org/officeDocument/2006/relationships/slide" Target="/ppt/slides/slide1.xml" Id="R4e25b06ca83f4aec" /><Relationship Type="http://schemas.openxmlformats.org/officeDocument/2006/relationships/slide" Target="/ppt/slides/slide2.xml" Id="R7224ee4e45ea4f29" /><Relationship Type="http://schemas.openxmlformats.org/officeDocument/2006/relationships/slide" Target="/ppt/slides/slide3.xml" Id="Rdb1a1a4bb68f4c9e" /><Relationship Type="http://schemas.openxmlformats.org/officeDocument/2006/relationships/slide" Target="/ppt/slides/slide4.xml" Id="Re7fa8b31960e41d2" /><Relationship Type="http://schemas.openxmlformats.org/officeDocument/2006/relationships/slide" Target="/ppt/slides/slide5.xml" Id="R0d654d35a0ad4f04" /><Relationship Type="http://schemas.openxmlformats.org/officeDocument/2006/relationships/slide" Target="/ppt/slides/slide6.xml" Id="R811f03fa97704367" /><Relationship Type="http://schemas.openxmlformats.org/officeDocument/2006/relationships/slide" Target="/ppt/slides/slide7.xml" Id="Rb5e3f7fbd9734a1e" /><Relationship Type="http://schemas.openxmlformats.org/officeDocument/2006/relationships/slide" Target="/ppt/slides/slide8.xml" Id="R1f0407898d744b08" /><Relationship Type="http://schemas.openxmlformats.org/officeDocument/2006/relationships/slide" Target="/ppt/slides/slide9.xml" Id="R2071e97e2c4f498c" /><Relationship Type="http://schemas.openxmlformats.org/officeDocument/2006/relationships/slide" Target="/ppt/slides/slide10.xml" Id="R286c46076e4947a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2f947937404438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95215db17e54dd3" /><Relationship Type="http://schemas.openxmlformats.org/officeDocument/2006/relationships/notesMaster" Target="/ppt/notesMasters/notesMaster1.xml" Id="R412cb7ecb9674fd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fa3d958c92b4ce2" /><Relationship Type="http://schemas.openxmlformats.org/officeDocument/2006/relationships/notesMaster" Target="/ppt/notesMasters/notesMaster1.xml" Id="R98ab43a1dc28465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8755cbdc356414b" /><Relationship Type="http://schemas.openxmlformats.org/officeDocument/2006/relationships/notesMaster" Target="/ppt/notesMasters/notesMaster1.xml" Id="R686a8c64f0dc489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000a71e9ffb4880" /><Relationship Type="http://schemas.openxmlformats.org/officeDocument/2006/relationships/notesMaster" Target="/ppt/notesMasters/notesMaster1.xml" Id="R4b8b78fab851425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7fc8020007e42ad" /><Relationship Type="http://schemas.openxmlformats.org/officeDocument/2006/relationships/notesMaster" Target="/ppt/notesMasters/notesMaster1.xml" Id="R64c5b7c4fd7945e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73e87c24e28440b" /><Relationship Type="http://schemas.openxmlformats.org/officeDocument/2006/relationships/notesMaster" Target="/ppt/notesMasters/notesMaster1.xml" Id="Rd57fcc9519a7473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6b3fdb277764472" /><Relationship Type="http://schemas.openxmlformats.org/officeDocument/2006/relationships/notesMaster" Target="/ppt/notesMasters/notesMaster1.xml" Id="R76dcff635c484c4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7906801f69444d7" /><Relationship Type="http://schemas.openxmlformats.org/officeDocument/2006/relationships/notesMaster" Target="/ppt/notesMasters/notesMaster1.xml" Id="R0c52034d2a504c5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19fd69900064354" /><Relationship Type="http://schemas.openxmlformats.org/officeDocument/2006/relationships/notesMaster" Target="/ppt/notesMasters/notesMaster1.xml" Id="Rc5861cb9c56645e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ccb462a945d4dfe" /><Relationship Type="http://schemas.openxmlformats.org/officeDocument/2006/relationships/notesMaster" Target="/ppt/notesMasters/notesMaster1.xml" Id="Rb72f865e6f1b480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제목은 발표의 목적이 드러나는 한 문장으로, 하단 메타 정보는 배포 버전 기준으로 갱신합니다.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완성 전 체크리스트로 사용합니다. 불필요한 슬라이드는 삭제하고 문서 전체의 용어와 날짜 기준을 통일하세요.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경영진이 문서 전체를 읽지 않아도 이 장만으로 제안의 배경·해법·요청 결정을 파악하게 만듭니다.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문제 목록을 나열하지 말고 사용자·운영·사업의 인과관계를 보여준 뒤 해결 시 얻는 기회를 한 문장으로 정리합니다.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핵심 주장마다 실제 출처, 기준일, 표본과 한계를 적고 확인되지 않은 내용은 가설로 분리합니다.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제안 범위를 단계로 나누고 각 단계에서 검증할 질문과 종료 조건을 명확히 적습니다.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포함·제외 범위와 완료 기준을 모호한 활동명이 아니라 검수 가능한 상태로 적습니다.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효과 수치는 현재 기준선, 목표 시점, 측정 방식과 소유자를 함께 적고 재무 효과의 산정 근거를 검증합니다.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상위 위험만 남기고 발생 조건, 예방·대응, 책임과 승인받아야 할 잔여 위험을 명확히 표시합니다.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숫자의 기준일과 포함 조건을 먼저 맞춘 뒤, 회의에서 필요한 결정을 체크박스로 명확히 남깁니다.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0b79c2ec945d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1d25b54a7564841" /><Relationship Type="http://schemas.openxmlformats.org/officeDocument/2006/relationships/slideLayout" Target="/ppt/slideLayouts/slideLayout1.xml" Id="R6d12c2e49abc495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12c2e49abc495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1339278da4bc6" /><Relationship Type="http://schemas.openxmlformats.org/officeDocument/2006/relationships/notesSlide" Target="/ppt/notesSlides/notesSlide1.xml" Id="R68248433ed0b4fe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3e14383cf4f2c" /><Relationship Type="http://schemas.openxmlformats.org/officeDocument/2006/relationships/notesSlide" Target="/ppt/notesSlides/notesSlide10.xml" Id="R75ec21942b4241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bba5372974749" /><Relationship Type="http://schemas.openxmlformats.org/officeDocument/2006/relationships/notesSlide" Target="/ppt/notesSlides/notesSlide2.xml" Id="Red18038f8ab0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cda263f2b4454" /><Relationship Type="http://schemas.openxmlformats.org/officeDocument/2006/relationships/notesSlide" Target="/ppt/notesSlides/notesSlide3.xml" Id="Re04d4cdbb858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0dc657f9c4fb5" /><Relationship Type="http://schemas.openxmlformats.org/officeDocument/2006/relationships/notesSlide" Target="/ppt/notesSlides/notesSlide4.xml" Id="R1c1ad195c8c14c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866283a954e8f" /><Relationship Type="http://schemas.openxmlformats.org/officeDocument/2006/relationships/notesSlide" Target="/ppt/notesSlides/notesSlide5.xml" Id="Re7a087b00ff94b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aa43030514348" /><Relationship Type="http://schemas.openxmlformats.org/officeDocument/2006/relationships/notesSlide" Target="/ppt/notesSlides/notesSlide6.xml" Id="R20e104e41b6a4a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259fd04344cdf" /><Relationship Type="http://schemas.openxmlformats.org/officeDocument/2006/relationships/notesSlide" Target="/ppt/notesSlides/notesSlide7.xml" Id="R8def550b40eb475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db8fa579c4534" /><Relationship Type="http://schemas.openxmlformats.org/officeDocument/2006/relationships/notesSlide" Target="/ppt/notesSlides/notesSlide8.xml" Id="Rd5e83be38a4847f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762ed74894ae3" /><Relationship Type="http://schemas.openxmlformats.org/officeDocument/2006/relationships/notesSlide" Target="/ppt/notesSlides/notesSlide9.xml" Id="R521b31f475944f6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F95746-C0A6-4C10-9F0D-C27CDE2AD89A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6B51"/>
          </a:solidFill>
          <a:ln xmlns:a="http://schemas.openxmlformats.org/drawingml/2006/main" w="0">
            <a:solidFill>
              <a:srgbClr val="1F6B51"/>
            </a:solidFill>
            <a:prstDash val="solid"/>
          </a:ln>
        </p:spPr>
      </p:sp>
      <p:sp>
        <p:nvSpPr>
          <p:cNvPr id="2" name="cover-eyebrow">
            <a:extLst xmlns:a="http://schemas.openxmlformats.org/drawingml/2006/main">
              <a:ext uri="{FF2B5EF4-FFF2-40B4-BE49-F238E27FC236}">
                <a16:creationId xmlns:a16="http://schemas.microsoft.com/office/drawing/2014/main" id="{E0D2C19C-A566-4BB4-BB44-078097A48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3905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HARU UTILS TEMPLATE</a:t>
            </a:r>
          </a:p>
        </p:txBody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285A7A5A-1B79-43DE-B201-150059308FC2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1581150"/>
            <a:ext cx="7334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17231E"/>
                </a:solidFill>
              </a:defRPr>
            </a:pPr>
            <a:r>
              <a:rPr sz="4350" b="1">
                <a:solidFill>
                  <a:srgbClr val="17231E"/>
                </a:solidFill>
              </a:rPr>
              <a:t>[사업명] 제안서</a:t>
            </a:r>
          </a:p>
        </p:txBody>
      </p:sp>
      <p:sp>
        <p:nvSpPr>
          <p:cNvPr id="4" name="deck-subtitle">
            <a:extLst xmlns:a="http://schemas.openxmlformats.org/drawingml/2006/main">
              <a:ext uri="{FF2B5EF4-FFF2-40B4-BE49-F238E27FC236}">
                <a16:creationId xmlns:a16="http://schemas.microsoft.com/office/drawing/2014/main" id="{6FCB1946-9243-4E30-B165-DB18F296B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47950"/>
            <a:ext cx="6858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의사결정자가 ‘왜 지금, 왜 이 방식인지’를 빠르게 이해하도록 구성했습니다.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6DC81D-C255-4309-886C-4A885C1B9DD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14750"/>
            <a:ext cx="7239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899774C-4819-4161-B050-2313A1AD9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905250"/>
            <a:ext cx="676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31E"/>
                </a:solidFill>
              </a:defRPr>
            </a:pPr>
            <a:r>
              <a:rPr sz="1350" b="0">
                <a:solidFill>
                  <a:srgbClr val="17231E"/>
                </a:solidFill>
              </a:rPr>
              <a:t>제안 대상 [고객/부서]  ·  제안사 [회사명]  ·  공개 범위 [대외비]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6A7C80D-EBD8-4133-B9A5-BA957510B819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990600"/>
            <a:ext cx="2095500" cy="2095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19050">
            <a:solidFill>
              <a:srgbClr val="C9DFD0"/>
            </a:solidFill>
            <a:prstDash val="solid"/>
          </a:ln>
        </p:spPr>
      </p:sp>
      <p:sp>
        <p:nvSpPr>
          <p:cNvPr id="8" name="cover-brand-u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3B0E9491-7AF6-428A-949D-586442B9E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190625"/>
            <a:ext cx="1333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700" b="1">
                <a:solidFill>
                  <a:srgbClr val="1F4A3E"/>
                </a:solidFill>
              </a:defRPr>
            </a:pPr>
            <a:r>
              <a:rPr sz="8700" b="1">
                <a:solidFill>
                  <a:srgbClr val="1F4A3E"/>
                </a:solidFill>
              </a:rPr>
              <a:t>U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BFE739-BFD8-4F9C-B386-AE7047D17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543300"/>
            <a:ext cx="21717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한 줄 결론부터</a:t>
            </a:r>
          </a:p>
          <a:p xmlns:a="http://schemas.openxmlformats.org/drawingml/2006/main">
            <a:pPr algn="ctr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다음 행동까지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F80F332-6A5A-482D-8443-4A17070C0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953125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문서명 · 작성자 · YYYY.MM.DD · v0.1</a:t>
            </a:r>
          </a:p>
        </p:txBody>
      </p:sp>
      <p:sp>
        <p:nvSpPr>
          <p:cNvPr id="11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634ECE94-39B1-4C02-832D-E32C90E66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0769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138128466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F4A3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usage-title">
            <a:extLst xmlns:a="http://schemas.openxmlformats.org/drawingml/2006/main">
              <a:ext uri="{FF2B5EF4-FFF2-40B4-BE49-F238E27FC236}">
                <a16:creationId xmlns:a16="http://schemas.microsoft.com/office/drawing/2014/main" id="{64B2B554-4C32-43E3-885E-642C74CB4931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685800"/>
            <a:ext cx="962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이 슬라이드 묶음을 쓰는 가장 빠른 방법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9BAB30-382E-4023-836F-7E2B02DEA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1445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9DCC7"/>
                </a:solidFill>
              </a:defRPr>
            </a:pPr>
            <a:r>
              <a:rPr sz="1350" b="1">
                <a:solidFill>
                  <a:srgbClr val="B9DCC7"/>
                </a:solidFill>
              </a:rPr>
              <a:t>사업 제안서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BA5DEF0-2606-4760-8CD6-F6D302CFF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383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54562D6-995D-4EC1-B8AD-1AE31246D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193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남길 슬라이드 선택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6CF1DCE-0FE7-4F40-916F-1C0853C0C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0383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의사결정에 필요한 장만 남기고 참고 자료는 부록으로 이동합니다.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992741-E327-4512-8B11-D45BAB747A9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609850"/>
            <a:ext cx="9620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D50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792E79-C906-4929-BB0A-F8B53DB38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146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2A14912-08DC-4B80-80BE-BF4CA680A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956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한 줄 결론 먼저 작성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CD67490-AC0E-4574-A4BB-B753532BC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9146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각 제목을 ‘그래서 무엇을 승인해야 하는가’가 보이도록 바꿉니다.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A969C93-6E88-4382-B86F-D754575D525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486150"/>
            <a:ext cx="9620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D5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728887-8218-436B-9109-417FBD7FE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909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DF9977-BF77-4EBC-A1AA-773984FFD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7719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예시를 실제 값으로 교체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CF7341-A3BA-4F18-BB2D-E463EB546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7909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비용·효과·일정의 기준일과 포함 조건을 통일합니다.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69E9106-2344-4F90-A7E3-E432EF084E3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362450"/>
            <a:ext cx="9620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D5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BABD41-FE86-4E51-86C2-EA06F1176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672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DB36770-CF24-428B-AD57-B27A58593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482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검토와 배포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1291468-0700-4100-8FEF-C32789EC6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6672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맞춤법, 수치 합계, 버전, 대외비 표기와 PDF 변환 결과를 확인합니다.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16CA46F-D20C-4BA3-AB81-DA65FF6E5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72175"/>
            <a:ext cx="990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0B8"/>
                </a:solidFill>
              </a:defRPr>
            </a:pPr>
            <a:r>
              <a:rPr sz="1350" b="1">
                <a:solidFill>
                  <a:srgbClr val="FFF0B8"/>
                </a:solidFill>
              </a:rPr>
              <a:t>Haru kick · 모든 핵심 슬라이드에 ‘한 줄 결론’과 ‘다음 행동’을 남기세요.</a:t>
            </a:r>
          </a:p>
        </p:txBody>
      </p:sp>
      <p:sp>
        <p:nvSpPr>
          <p:cNvPr id="19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F2BD31E-D8C7-46C1-A818-0FA62F5A2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71485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A3388FC8-F1BD-442B-9CA7-1B2267803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EXECUTIVE SUMMARY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82D6FAE-7DF5-4D4C-B7AD-39402D66079B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이번 제안은 세 가지 결정을 요청합니다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98CA2237-1FF9-4F7C-AC0E-EA5BB778B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2330A9-768D-4232-AA21-2EA6838D146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2B170D-03CB-4C2D-A0EF-BF3507DE2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한 줄 결론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B8B521B-4CBF-471F-B03E-162AD26A6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81200"/>
            <a:ext cx="10096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231E"/>
                </a:solidFill>
              </a:defRPr>
            </a:pPr>
            <a:r>
              <a:rPr sz="2100" b="1">
                <a:solidFill>
                  <a:srgbClr val="17231E"/>
                </a:solidFill>
              </a:rPr>
              <a:t>[핵심 문제]를 [제안 방식]으로 해결해 [목표 결과]를 만들겠습니다.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080C3C-E5BF-43A5-A756-61AAEF5CA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WHY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6C32644-5AC0-431E-B552-B8D612DC1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5755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지금 해야 하는 이유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02F3E77-5904-4340-84F3-3C5DF932B42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2430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F6B51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F89E940-E823-4BD2-9945-E0EB3AC59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34544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[시장·운영 변화]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[방치 비용]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[의사결정 시한]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CB723F-2F5E-4159-992B-EA6E4ECF6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85750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WHAT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7CB705-2237-44CD-A7C9-B610D2A2B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325755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제안하는 변화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06A5ED3-52CE-4A02-BCD2-57CBE177C2F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392430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15D7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8789BB0-F312-47ED-8713-AC87A9323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4171950"/>
            <a:ext cx="34544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[핵심 범위]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[차별화 방식]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[제외 범위]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FFEA546-492C-493D-B83D-704C4F0D3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85750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DECIDE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F744213-87CA-4AD2-98E3-BE503BA32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325755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필요한 승인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57955EE-8407-43B4-A539-3DD435BBC386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392430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1591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BD8CD72-0A12-48D3-8498-4127DABF6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4171950"/>
            <a:ext cx="34544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[예산]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[우선순위]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[착수일]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601254EB-9B13-4F4A-94DF-69A0D8E2A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BBEC3A8-CB54-4BBC-AD63-8E54DB4D1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66514725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1EB90BC0-21A9-440A-8974-DE0845FC0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PROBLEM &amp; OPPORTUNITY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6974F59-5844-4615-8ECC-E98D6ACAB9D7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현재의 마찰은 비용과 기회를 동시에 키웁니다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E33BE102-65F0-47DF-9D86-65AE18C67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3351E0-0587-4515-A685-DD31F33719A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1E7B54-D529-41F5-9FC7-72E130D7D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078F31-0924-404E-A020-E9E423E76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98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사용자 관점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3603CEF-0AC7-4324-8555-66A8DA48C022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765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9C533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C0EEAC-1698-496E-BC78-6F27D0A40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24200"/>
            <a:ext cx="34544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• [반복되는 불편]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• [대기 시간]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• [이탈 지점]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48B7FC1-4B59-449E-8365-6ACAA3817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18097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4C86699-6315-46A6-B6C5-092C11022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2098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운영 관점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00A2D43-F54C-41CD-98EF-4D990509AA4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8765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15917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B3D7B9-E73B-4D11-8211-873A6D872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3124200"/>
            <a:ext cx="34544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• [수작업 단계]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• [오류·재작업]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• [책임 공백]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EBCCE60-2473-4C4B-8306-F90F9556B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18097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72FB397-8039-42FE-8620-AA689A51C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2098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사업 관점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2F3542D-319D-4EC0-ABFF-AA03DA282CD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8765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F6B51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936BB23-82EB-42C0-9634-0C90C0FC9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3124200"/>
            <a:ext cx="34544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• [기회 손실]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• [확장 제약]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• [규제·평판 위험]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ED50E0A-3476-4D62-BCD5-CE31CECEE7BA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10150"/>
            <a:ext cx="1082040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9525">
            <a:solidFill>
              <a:srgbClr val="C7DFC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84BB458-378A-4299-B8DC-889E62505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197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기회 정의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65FB87B-DF1D-44B6-8FF9-EF8ED0924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5191125"/>
            <a:ext cx="8667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231E"/>
                </a:solidFill>
              </a:defRPr>
            </a:pPr>
            <a:r>
              <a:rPr sz="1650" b="1">
                <a:solidFill>
                  <a:srgbClr val="17231E"/>
                </a:solidFill>
              </a:rPr>
              <a:t>[문제를 해결하면 바뀌는 핵심 지표와 사용자 경험을 한 문장으로 작성]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0B6CF49C-BC76-4F5A-810D-804BF196F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3D195A4-C393-4C5F-AE68-0C5FD4983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37940411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8BB973B9-B24B-4A40-A5EF-E731A57F4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EVIDENCE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CD8C69D-2498-46B5-BCAF-9545E434C170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판단 근거는 출처와 한계까지 함께 보여줍니다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F1C36980-E843-4739-A9F3-20D8D7CFD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FCA6144-D827-4A31-B0C4-E1A7C5D9845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3579C8-FB80-4A41-81EA-86543D2F5B1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52600"/>
            <a:ext cx="10820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FB5642B-C60F-4BC3-8297-2BF82E728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28800"/>
            <a:ext cx="2536613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근거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DCDB7E-9500-4155-983F-733C3ACE3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5313" y="1828800"/>
            <a:ext cx="2416387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수치·관찰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60B3DC5-4240-469B-890F-A9FB51815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828800"/>
            <a:ext cx="229616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출처·기준일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1049979-FFF1-4457-AD4B-50B83B764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5060" y="1828800"/>
            <a:ext cx="265684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의미·한계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B04B4DC-0F23-481B-B565-54CBCB2B919A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10820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361504B-EADA-449A-A68D-63B402136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47925"/>
            <a:ext cx="2536613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사용자 신호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B6522F-13D4-4CA9-9CDE-74623F492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5313" y="2447925"/>
            <a:ext cx="2416387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[조사·VOC 결과]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FBA196-BE78-44CD-9A69-49C1B5C60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447925"/>
            <a:ext cx="229616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[출처/표본/일자]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6972EAA-DFC6-4149-B078-8FCF82AD3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5060" y="2447925"/>
            <a:ext cx="265684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[무엇을 뜻하는가]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4B1878C-1426-414F-9C04-D16A82A39DD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10820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8826C98-2654-445B-ACF9-CADE5EBDD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76575"/>
            <a:ext cx="2536613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운영 신호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BE742BE-CF99-4F25-B12A-95D1F2623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5313" y="3076575"/>
            <a:ext cx="2416387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[시간·오류·비용]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C57FF60-F9D0-4F31-A8AF-D06B7F191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076575"/>
            <a:ext cx="229616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[로그/업무자료]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23F1AD3-E93D-409E-AB78-7ED3EBDBE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5060" y="3076575"/>
            <a:ext cx="265684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[원인과 구분할 한계]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3E5F45C-BFE1-4B81-A823-196720B9212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10820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CDCF6E1-C2DA-468F-8172-585836D62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05225"/>
            <a:ext cx="2536613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사업 신호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65A09E1-1567-4C07-ACBE-F585963EF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5313" y="3705225"/>
            <a:ext cx="2416387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[시장·손실·기회]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8445FE5-D77A-4003-A9DC-883238695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05225"/>
            <a:ext cx="229616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[공식 자료/일자]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64878BB-5DF8-45FF-99E8-D04BC3888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5060" y="3705225"/>
            <a:ext cx="265684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[결정에 미치는 영향]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21192BD-BB39-4D74-891F-4A471724FF8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10820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3DC7193-5C7B-421B-8FFD-276007A28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33875"/>
            <a:ext cx="2536613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반대 근거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9218E06-A553-45D7-A3A8-19007477E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5313" y="4333875"/>
            <a:ext cx="2416387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[다른 해석 가능성]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2BDE0F4-BEDC-4CE4-A246-2AAE59B2C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333875"/>
            <a:ext cx="229616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[검증 자료]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624416D-FFC9-4AA0-AB42-874515E9E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5060" y="4333875"/>
            <a:ext cx="265684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[추가 확인 조건]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EE41862-500B-4CB8-8F5D-CCB4AF3B8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00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Haru check · 근거가 없는 주장은 가설로 표시하고, 검증 책임자와 완료일을 남깁니다.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E686BA60-77C5-492D-B535-C38BAE124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37C687F-4C0C-4872-82A2-040FE2D9E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94245647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9784E563-325D-4393-B626-DB30E913E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PROPOSED APPROACH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43D0CF3-5A2B-4464-8A86-B75D6E868C17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해법은 작게 검증하고 안정적으로 확장합니다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03D193D4-A911-48A0-A664-AD55B127A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4FFD76E-1A5F-41D5-95F2-F681CA99299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313E1C-1CEE-4A94-81CB-B53A61D266B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028950"/>
            <a:ext cx="10210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9DB8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3485BF-91BF-45E8-B777-EEAA13C3433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9241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5D72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774DBC-F96E-482A-90DA-7F7B8E956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22860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1단계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EDD91B-4A72-4DC2-A99D-711B5785E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" y="33337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검증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62D19A8-318F-4C2A-AFE0-A443FD760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" y="39052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핵심 가설</a:t>
            </a:r>
          </a:p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빠른 프로토타입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E83D1B-68CD-408D-850F-9F02CC4CA1F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9425" y="29241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6B51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CE069BB-3C22-4EBC-B8D1-942B4F71B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8400" y="22860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2단계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77E8B2-2CCB-4338-B5F3-924C729B8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4575" y="33337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구축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F598EF0-D06C-487F-B018-F90552C50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7900" y="39052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우선 범위</a:t>
            </a:r>
          </a:p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품질 기준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84EDFC6-0C1A-4536-AC89-11A122F0C38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3025" y="29241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15917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1FBB1B8-0C7F-4636-9FFE-96CD94663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2000" y="22860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3단계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76F5858-09B3-4ECD-9ABE-2E40DF6BC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8175" y="33337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전환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8E5314A-CF09-4220-8902-91470BC46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1500" y="39052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데이터·업무</a:t>
            </a:r>
          </a:p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교육·변화관리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AF9C29B-7AAC-4F5C-884A-29EBC938F27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29241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4359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FDC8AB6-923D-44D0-B424-691D2A6AA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22860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B4359"/>
                </a:solidFill>
              </a:defRPr>
            </a:pPr>
            <a:r>
              <a:rPr sz="1200" b="1">
                <a:solidFill>
                  <a:srgbClr val="7B4359"/>
                </a:solidFill>
              </a:rPr>
              <a:t>4단계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235A108-687B-4652-A2F5-0E753FAC7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33337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확장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16B669D-2841-4164-A460-7A1E068AA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39052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운영 지표</a:t>
            </a:r>
          </a:p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후속 로드맵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B659084-8101-4094-8EDF-315E39C28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설계 원칙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5F5942E-CCC1-4687-89B6-37F731B70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19725"/>
            <a:ext cx="1047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231E"/>
                </a:solidFill>
              </a:defRPr>
            </a:pPr>
            <a:r>
              <a:rPr sz="1650" b="1">
                <a:solidFill>
                  <a:srgbClr val="17231E"/>
                </a:solidFill>
              </a:rPr>
              <a:t>① 사용자의 실제 흐름부터  ② 측정 가능한 완료 기준  ③ 되돌릴 수 있는 단계적 전환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3EC462AC-2B44-4124-B07C-28F752716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B793F1B-4F7A-41E4-89AB-1F48770D6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05725252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A28515D5-90DE-4F20-A74F-FC51E2855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SCOPE &amp; DELIVERABLES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862CEA4-F13A-4529-B6BE-036E44E639C8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산출물마다 완료 조건과 책임자를 연결합니다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BFB35312-C16B-4FB3-8DD7-D41DEEA7D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BFBF95-7F0A-425D-B2E3-AA2F8190849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DAD8BF-E24E-43F8-86F0-D4FEAF47211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D9BFDC-9352-4E18-81AA-1C1051DD2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790700"/>
            <a:ext cx="185726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산출물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1999D96-3BB5-4B4B-B28B-757D8AE5D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5960" y="1790700"/>
            <a:ext cx="342165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포함 범위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C94B19-9EF2-4541-899E-A73F85AC2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6216" y="1790700"/>
            <a:ext cx="3291289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완료 기준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0140738-8309-40C0-955D-8452EF83B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6105" y="1790700"/>
            <a:ext cx="133579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책임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66ACA9-F35D-4EAE-AA04-6825455AD90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6220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FC36E50-C71B-4700-9A73-BB2DCAD8C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28875"/>
            <a:ext cx="185726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[산출물 A]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D162E9C-803C-499F-BDD9-CB785633A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5960" y="2428875"/>
            <a:ext cx="342165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[대상·기능·채널]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D9CD9E-FF93-4A7D-ABD9-B4AE278D7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6216" y="2428875"/>
            <a:ext cx="3291289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[검수 방식과 승인자]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BDA2CC6-DEE2-43B5-AC6F-712475CAE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6105" y="2428875"/>
            <a:ext cx="133579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[역할]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BC1E8D7-ECBD-4FB3-835C-5BFE9514A769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31A18F4-3C81-4061-A6DA-BA99A9CFE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76575"/>
            <a:ext cx="185726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[산출물 B]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3385D44-4804-465C-B8CB-42B07C523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5960" y="3076575"/>
            <a:ext cx="342165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[포함 범위]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0BE69B8-446E-4333-9548-FA5FC7F23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6216" y="3076575"/>
            <a:ext cx="3291289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[정량·정성 기준]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9E83BA0-8B33-4D80-AF7B-0CCA2A17B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6105" y="3076575"/>
            <a:ext cx="133579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[역할]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50F3ED3-072A-43C8-8878-1FA83DECE4D2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A598220-4718-4213-91E7-2A9BE2D3A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24275"/>
            <a:ext cx="185726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[산출물 C]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9B3BFDA-A7FD-49DD-BB9B-6068374F9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5960" y="3724275"/>
            <a:ext cx="342165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[포함 범위]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8D2D653-25BF-4CFB-B546-DC5F55B42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6216" y="3724275"/>
            <a:ext cx="3291289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[운영 이관 기준]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CEF2BB5-E1A7-434C-B092-19FCCDCA3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6105" y="3724275"/>
            <a:ext cx="133579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[역할]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237F6E9-BB67-497D-AC40-6A438F73BC5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0530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9AB0D4D-660A-4A79-83A7-9BE48D6EF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71975"/>
            <a:ext cx="185726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제외 범위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42D9A18-470C-45FC-BE92-CC46B0096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5960" y="4371975"/>
            <a:ext cx="342165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[이번 단계에서 하지 않는 일]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24A5C79-F521-4B04-A51F-C7C92DFE9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6216" y="4371975"/>
            <a:ext cx="3291289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[후속 검토 시점]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6BE8E09-617A-47AC-B7F4-771726AC2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6105" y="4371975"/>
            <a:ext cx="133579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공동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2DEA27D0-0D19-4CAB-9D3B-CAB59BEEA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B18A04E-BBC3-4905-9464-20F01810E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18465421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282A442C-2C4E-4F99-B70C-4886460E7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EXPECTED OUTCOMES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757A99B-F55E-42F7-A39C-29615D537D19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효과는 사용자·운영·사업 지표로 검증합니다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58C6F7BC-F3EB-412E-8827-9EC04520B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AE181E-DC80-4C1F-9E84-6FEBE9AE1EE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A36C55-E8FD-4F0E-9C36-589683D89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기준선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D26AD6-D58C-4F8A-A2D8-5305F570B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52650"/>
            <a:ext cx="1009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231E"/>
                </a:solidFill>
              </a:defRPr>
            </a:pPr>
            <a:r>
              <a:rPr sz="2025" b="1">
                <a:solidFill>
                  <a:srgbClr val="17231E"/>
                </a:solidFill>
              </a:rPr>
              <a:t>현재 [기준값]에서 목표 시점 [YYYY.MM]까지 아래 변화를 검증합니다.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3388D38-C004-40C3-82A6-7FAC843E2C6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2476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E099DE-02EB-4497-83FD-4CA78FD42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76600"/>
            <a:ext cx="2095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F6B51"/>
                </a:solidFill>
              </a:defRPr>
            </a:pPr>
            <a:r>
              <a:rPr sz="2400" b="1">
                <a:solidFill>
                  <a:srgbClr val="1F6B51"/>
                </a:solidFill>
              </a:rPr>
              <a:t>[–00%]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B26B2F-7CB1-452F-BB0E-487953644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909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6B51"/>
                </a:solidFill>
              </a:defRPr>
            </a:pPr>
            <a:r>
              <a:rPr sz="1200" b="0">
                <a:solidFill>
                  <a:srgbClr val="1F6B51"/>
                </a:solidFill>
              </a:rPr>
              <a:t>처리 시간·사용자 마찰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725185-7BEF-437E-B166-0DA300AE482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105150"/>
            <a:ext cx="2476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DDECF8"/>
          </a:solidFill>
          <a:ln xmlns:a="http://schemas.openxmlformats.org/drawingml/2006/main" w="0">
            <a:solidFill>
              <a:srgbClr val="DDECF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33BB27-0C17-46E4-A3BF-AFD7540C3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276600"/>
            <a:ext cx="2095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315D72"/>
                </a:solidFill>
              </a:defRPr>
            </a:pPr>
            <a:r>
              <a:rPr sz="2400" b="1">
                <a:solidFill>
                  <a:srgbClr val="315D72"/>
                </a:solidFill>
              </a:rPr>
              <a:t>[–00건]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1C7374D-BF36-4F24-BDEA-06A230A82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7909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5D72"/>
                </a:solidFill>
              </a:defRPr>
            </a:pPr>
            <a:r>
              <a:rPr sz="1200" b="0">
                <a:solidFill>
                  <a:srgbClr val="315D72"/>
                </a:solidFill>
              </a:rPr>
              <a:t>오류·재작업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362BFDB-D3E3-48CB-87FA-9CF4B47F857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105150"/>
            <a:ext cx="2476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FF0B8"/>
          </a:solidFill>
          <a:ln xmlns:a="http://schemas.openxmlformats.org/drawingml/2006/main" w="0">
            <a:solidFill>
              <a:srgbClr val="FFF0B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F56FEE3-0377-4184-8B32-1C10C99AD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276600"/>
            <a:ext cx="2095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715917"/>
                </a:solidFill>
              </a:defRPr>
            </a:pPr>
            <a:r>
              <a:rPr sz="2400" b="1">
                <a:solidFill>
                  <a:srgbClr val="715917"/>
                </a:solidFill>
              </a:rPr>
              <a:t>[+00%]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84805F3-68B8-48E1-891F-D6739F74E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909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715917"/>
                </a:solidFill>
              </a:defRPr>
            </a:pPr>
            <a:r>
              <a:rPr sz="1200" b="0">
                <a:solidFill>
                  <a:srgbClr val="715917"/>
                </a:solidFill>
              </a:rPr>
              <a:t>전환·생산성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4D78E32-4642-44C1-AD84-3C9CC3031846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105150"/>
            <a:ext cx="27051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5DCE6"/>
          </a:solidFill>
          <a:ln xmlns:a="http://schemas.openxmlformats.org/drawingml/2006/main" w="0">
            <a:solidFill>
              <a:srgbClr val="F5DCE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58CE3A4-C8D6-4B8B-80B4-9CC865E21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276600"/>
            <a:ext cx="2324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7B4359"/>
                </a:solidFill>
              </a:defRPr>
            </a:pPr>
            <a:r>
              <a:rPr sz="2400" b="1">
                <a:solidFill>
                  <a:srgbClr val="7B4359"/>
                </a:solidFill>
              </a:rPr>
              <a:t>[금액]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CA7EA1D-F301-4A9C-B6A8-9C853FE48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790950"/>
            <a:ext cx="2324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7B4359"/>
                </a:solidFill>
              </a:defRPr>
            </a:pPr>
            <a:r>
              <a:rPr sz="1200" b="0">
                <a:solidFill>
                  <a:srgbClr val="7B4359"/>
                </a:solidFill>
              </a:rPr>
              <a:t>연간 효과·회피 비용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C508020-7317-4450-92F3-EFC30A2F5C75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10820400" cy="1009650"/>
          </a:xfrm>
          <a:prstGeom xmlns:a="http://schemas.openxmlformats.org/drawingml/2006/main" prst="roundRect">
            <a:avLst>
              <a:gd name="adj" fmla="val 113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A42D4B9-3CC8-4708-B97F-8B0028EF4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0482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검증 계획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E5FCD79-D494-453D-8F32-BF3A7A915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000625"/>
            <a:ext cx="819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31E"/>
                </a:solidFill>
              </a:defRPr>
            </a:pPr>
            <a:r>
              <a:rPr sz="1575" b="1">
                <a:solidFill>
                  <a:srgbClr val="17231E"/>
                </a:solidFill>
              </a:rPr>
              <a:t>지표 소유자 [역할] · 측정 방식 [도구/산식] · 검토 주기 [주기] · 목표 미달 시 [조치]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B4442F4E-2279-49DD-AAE8-78DEBE422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F0D5E7F-48A0-46B5-9E91-974D0A929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0253668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DEAE11DA-D928-486D-9413-E61A3DB1C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RISK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7802B6E-7F92-44E9-B221-7FF1D911AB63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핵심 위험은 발생 조건과 대응 한계를 공개합니다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F805F308-300E-43CC-8002-643873D61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8E49A4C-882A-4E77-B759-D3A66E005C3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E2ED19-0BF5-4013-B08D-FB4A16A4C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6F9B4F-0231-4454-9261-9467E20AE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채택·변화 위험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BE732D5-3E55-4D13-8130-C6CD668A322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1591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E89B14-0E48-4716-81FB-B3DD20F3C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62300"/>
            <a:ext cx="34544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발생 조건 [신호]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예방 [행동]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대응 [우회]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책임 [역할]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14F206E-888F-4E11-BF38-B8CC363C2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A24F8A-F02D-48E7-B4CA-CFBDC110B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기술·운영 위험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6FD5DC-2933-42E6-8551-8065931B1472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9C533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BE1230D-ADCB-44BC-91AD-BA2E64EAD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3162300"/>
            <a:ext cx="34544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발생 조건 [신호]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예방 [시험]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대응 [복구]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책임 [역할]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DA6938-0774-4AC2-BFE3-15F8DF9C8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5D6F5B-638F-4EE0-A87C-0BC6E0712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일정·비용 위험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AF436E0-A6A8-4507-B47B-C9CCA7FA3DA2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F6B51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D1B5C19-E4E1-48C4-9871-409B179A4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3162300"/>
            <a:ext cx="34544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발생 조건 [신호]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예방 [기준선]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대응 [범위 조정]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책임 [역할]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989C5EA-73B1-4BF3-AE85-A39930D6FAE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33950"/>
            <a:ext cx="10820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0B8"/>
          </a:solidFill>
          <a:ln xmlns:a="http://schemas.openxmlformats.org/drawingml/2006/main" w="9525">
            <a:solidFill>
              <a:srgbClr val="E4D39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A3DFF9B-C76A-4216-9200-3190E0CFE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00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15917"/>
                </a:solidFill>
              </a:defRPr>
            </a:pPr>
            <a:r>
              <a:rPr sz="1350" b="1">
                <a:solidFill>
                  <a:srgbClr val="715917"/>
                </a:solidFill>
              </a:rPr>
              <a:t>승인할 잔여 위험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BF0CDFE-CE08-4896-9DEF-B65D9BE36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5153025"/>
            <a:ext cx="781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31E"/>
                </a:solidFill>
              </a:defRPr>
            </a:pPr>
            <a:r>
              <a:rPr sz="1575" b="1">
                <a:solidFill>
                  <a:srgbClr val="17231E"/>
                </a:solidFill>
              </a:rPr>
              <a:t>[완전히 제거할 수 없는 위험] · 수용 책임 [역할] · 재검토 조건 [지표/일자]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0E45E25D-5031-4DE2-A3AF-6F170C6CE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CAF94AB-987E-4688-968C-941015368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62202748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F3142200-D95B-4C47-ABF4-F290807C4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INVESTMENT &amp; DECISION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3CBF2EF-5824-45D2-83B2-81329E46D5C5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투자안은 비용·효과·조건을 같은 기준으로 비교합니다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284C4662-4672-4054-952B-F77EF927C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27B619D-5BA2-486B-B143-0C3B76C3B4A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350D639-E0E0-402E-B0B0-6FA660135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7165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권장안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55AF6C-6F73-497D-8808-9940C32F9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723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231E"/>
                </a:solidFill>
              </a:defRPr>
            </a:pPr>
            <a:r>
              <a:rPr sz="2100" b="1">
                <a:solidFill>
                  <a:srgbClr val="17231E"/>
                </a:solidFill>
              </a:rPr>
              <a:t>[권장 옵션명] · [선택 이유를 한 문장으로]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9E4CC5E-38D0-45B7-9E8E-75D920B29152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72390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69A9A6-4CD5-4FC9-BDA2-628E3FDCC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71800"/>
            <a:ext cx="1745673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항목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756D198-C7F0-4B21-9E61-8258FED6C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4373" y="2971800"/>
            <a:ext cx="1087582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초기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EA2351-0E8D-4970-A614-5071604F1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0555" y="2971800"/>
            <a:ext cx="1087582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연간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6E12423-8E8D-410C-BC2B-F6D7F94C5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6736" y="2971800"/>
            <a:ext cx="2403764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비고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259F3CE-88BF-44C7-9138-FEDDEF50367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48050"/>
            <a:ext cx="72390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9AC2A4D-13A0-4DA6-918A-A59C63CD9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514725"/>
            <a:ext cx="1745673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구축·도입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DEFCE85-CE9F-45DB-B983-835BCEEEE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4373" y="3514725"/>
            <a:ext cx="1087582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[금액]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747F631-6D1A-4BE5-B1BE-ACD74DD6F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0555" y="3514725"/>
            <a:ext cx="1087582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-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D6CE11B-C2A0-480E-97D5-1DCE5343D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6736" y="3514725"/>
            <a:ext cx="2403764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[포함 조건]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531FD10-F606-459E-ADFD-9D5F89F24B19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72390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F40217-FAD0-420F-8E2B-05023350E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067175"/>
            <a:ext cx="1745673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운영·라이선스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18A090F-3CD3-4D31-941E-E73EA542B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4373" y="4067175"/>
            <a:ext cx="1087582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-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6167417-B8A3-4BB0-8C28-6018CECCF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0555" y="4067175"/>
            <a:ext cx="1087582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[금액]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40C64A1-FA91-4A26-925C-297584965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6736" y="4067175"/>
            <a:ext cx="2403764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[산정 기준]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0CE206F-29FC-4E59-91EA-152EA53566E5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52950"/>
            <a:ext cx="72390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C31885E-DAAC-4973-A1F8-E35BD304E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19625"/>
            <a:ext cx="1745673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예비비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0468FB3-E461-4E58-B38F-F0EEAABDF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4373" y="4619625"/>
            <a:ext cx="1087582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[금액]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4B0E837-C7BD-4CC9-9A0F-0526FBE86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0555" y="4619625"/>
            <a:ext cx="1087582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-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48E7566-95FD-4ABC-9E45-C5ACEA652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6736" y="4619625"/>
            <a:ext cx="2403764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[변경 대응]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CC6005B-3356-4865-B258-F859AF3B83A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895600"/>
            <a:ext cx="3219450" cy="2209800"/>
          </a:xfrm>
          <a:prstGeom xmlns:a="http://schemas.openxmlformats.org/drawingml/2006/main" prst="roundRect">
            <a:avLst>
              <a:gd name="adj" fmla="val 5172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9525">
            <a:solidFill>
              <a:srgbClr val="C7DFCF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0920BD6-3A03-4195-A5C8-922BAF536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143250"/>
            <a:ext cx="2686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F6B51"/>
                </a:solidFill>
              </a:defRPr>
            </a:pPr>
            <a:r>
              <a:rPr sz="1800" b="1">
                <a:solidFill>
                  <a:srgbClr val="1F6B51"/>
                </a:solidFill>
              </a:rPr>
              <a:t>이번 회의의 결정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9343102-40C3-41AF-AE41-CD61371EA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676650"/>
            <a:ext cx="2571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□ 권장안 승인</a:t>
            </a:r>
          </a:p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□ 범위 조정</a:t>
            </a:r>
          </a:p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□ 검토 책임자 지정</a:t>
            </a:r>
          </a:p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□ 착수 목표일 확정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17445E5-69D6-4A9A-955B-883E3B23D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8640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※ 금액과 효과는 동일한 기준일·세금 기준으로 다시 검증하세요.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355870CC-F594-4020-A511-9FEA8BBCE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2BF8330-774C-4E0D-A28A-413C8B93E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8615383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2026-08-31T14:33:36.2040000Z</dcterms:created>
  <dcterms:modified xsi:type="dcterms:W3CDTF">2026-08-31T14:33:36.2040000Z</dcterms:modified>
</coreProperties>
</file>